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44"/>
  </p:notesMasterIdLst>
  <p:sldIdLst>
    <p:sldId id="276" r:id="rId2"/>
    <p:sldId id="278" r:id="rId3"/>
    <p:sldId id="279" r:id="rId4"/>
    <p:sldId id="280" r:id="rId5"/>
    <p:sldId id="281" r:id="rId6"/>
    <p:sldId id="282" r:id="rId7"/>
    <p:sldId id="283" r:id="rId8"/>
    <p:sldId id="311" r:id="rId9"/>
    <p:sldId id="332" r:id="rId10"/>
    <p:sldId id="303" r:id="rId11"/>
    <p:sldId id="304" r:id="rId12"/>
    <p:sldId id="307" r:id="rId13"/>
    <p:sldId id="308" r:id="rId14"/>
    <p:sldId id="287" r:id="rId15"/>
    <p:sldId id="289" r:id="rId16"/>
    <p:sldId id="322" r:id="rId17"/>
    <p:sldId id="333" r:id="rId18"/>
    <p:sldId id="323" r:id="rId19"/>
    <p:sldId id="324" r:id="rId20"/>
    <p:sldId id="327" r:id="rId21"/>
    <p:sldId id="329" r:id="rId22"/>
    <p:sldId id="330" r:id="rId23"/>
    <p:sldId id="331" r:id="rId24"/>
    <p:sldId id="326" r:id="rId25"/>
    <p:sldId id="325" r:id="rId26"/>
    <p:sldId id="335" r:id="rId27"/>
    <p:sldId id="337" r:id="rId28"/>
    <p:sldId id="336" r:id="rId29"/>
    <p:sldId id="290" r:id="rId30"/>
    <p:sldId id="292" r:id="rId31"/>
    <p:sldId id="296" r:id="rId32"/>
    <p:sldId id="297" r:id="rId33"/>
    <p:sldId id="302" r:id="rId34"/>
    <p:sldId id="298" r:id="rId35"/>
    <p:sldId id="299" r:id="rId36"/>
    <p:sldId id="300" r:id="rId37"/>
    <p:sldId id="301" r:id="rId38"/>
    <p:sldId id="294" r:id="rId39"/>
    <p:sldId id="312" r:id="rId40"/>
    <p:sldId id="314" r:id="rId41"/>
    <p:sldId id="317" r:id="rId42"/>
    <p:sldId id="334" r:id="rId43"/>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3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snapToGrid="0">
      <p:cViewPr varScale="1">
        <p:scale>
          <a:sx n="153" d="100"/>
          <a:sy n="153" d="100"/>
        </p:scale>
        <p:origin x="54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145D66-43F9-4E8F-A410-52321A9E1FCE}"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2B7AD9D1-A773-4862-9712-86BBC8C4538E}">
      <dgm:prSet/>
      <dgm:spPr/>
      <dgm:t>
        <a:bodyPr/>
        <a:lstStyle/>
        <a:p>
          <a:r>
            <a:rPr lang="tr-TR" b="1"/>
            <a:t>Deneyiminizi geliştirmek ve Türkiye’de yer alan kültürel mirasa konu alanları koruyarak gelecek nesillere taşımak adına Lütfen aşağıdaki kurallara uyalım.</a:t>
          </a:r>
          <a:endParaRPr lang="en-US"/>
        </a:p>
      </dgm:t>
    </dgm:pt>
    <dgm:pt modelId="{C43CC49C-0BB0-4F4B-B6C8-6DC81AE93C11}" type="parTrans" cxnId="{BAFB6F6A-9DD6-44B2-B406-9ED69920FD0B}">
      <dgm:prSet/>
      <dgm:spPr/>
      <dgm:t>
        <a:bodyPr/>
        <a:lstStyle/>
        <a:p>
          <a:endParaRPr lang="en-US"/>
        </a:p>
      </dgm:t>
    </dgm:pt>
    <dgm:pt modelId="{805CF8BF-55DA-429C-A5B6-4AC4A0A90691}" type="sibTrans" cxnId="{BAFB6F6A-9DD6-44B2-B406-9ED69920FD0B}">
      <dgm:prSet/>
      <dgm:spPr/>
      <dgm:t>
        <a:bodyPr/>
        <a:lstStyle/>
        <a:p>
          <a:endParaRPr lang="en-US"/>
        </a:p>
      </dgm:t>
    </dgm:pt>
    <dgm:pt modelId="{A6D92AA5-3A04-4379-A239-A9D20B74BA3C}">
      <dgm:prSet/>
      <dgm:spPr/>
      <dgm:t>
        <a:bodyPr/>
        <a:lstStyle/>
        <a:p>
          <a:r>
            <a:rPr lang="tr-TR" b="1"/>
            <a:t>İbadethane girişlerinde; şort-etek gibi dizlerinin üzerinde açıkta kalan ve omuzları açıkta bırakan giysiler giymek ve yüksek sesle konuşmak müzik dinlemek kutsal mekânlarda yasaktır. </a:t>
          </a:r>
          <a:endParaRPr lang="en-US"/>
        </a:p>
      </dgm:t>
    </dgm:pt>
    <dgm:pt modelId="{46F0EF7A-7207-4BF1-ADBE-46FCC25F01D5}" type="parTrans" cxnId="{9131DAEE-59ED-45C3-A4F5-45DCE9C59164}">
      <dgm:prSet/>
      <dgm:spPr/>
      <dgm:t>
        <a:bodyPr/>
        <a:lstStyle/>
        <a:p>
          <a:endParaRPr lang="en-US"/>
        </a:p>
      </dgm:t>
    </dgm:pt>
    <dgm:pt modelId="{FB17C0CC-6604-4A96-90A2-3B4DEAB09AFE}" type="sibTrans" cxnId="{9131DAEE-59ED-45C3-A4F5-45DCE9C59164}">
      <dgm:prSet/>
      <dgm:spPr/>
      <dgm:t>
        <a:bodyPr/>
        <a:lstStyle/>
        <a:p>
          <a:endParaRPr lang="en-US"/>
        </a:p>
      </dgm:t>
    </dgm:pt>
    <dgm:pt modelId="{354094C2-E9B1-4D1C-8416-E4A482E9FFEB}">
      <dgm:prSet/>
      <dgm:spPr/>
      <dgm:t>
        <a:bodyPr/>
        <a:lstStyle/>
        <a:p>
          <a:r>
            <a:rPr lang="tr-TR" b="1"/>
            <a:t>Din önderleri, çocuklar ve tanımadığınız kişiler ile fotoğraf ve video çekmek için lütfen izin isteyiniz. İzinsiz çekim yapılması yasaktır.</a:t>
          </a:r>
          <a:endParaRPr lang="en-US"/>
        </a:p>
      </dgm:t>
    </dgm:pt>
    <dgm:pt modelId="{CC87DBBA-AA85-40EB-B438-ED445EE00C79}" type="parTrans" cxnId="{CD08904A-AB06-41B7-85CF-2EE289091393}">
      <dgm:prSet/>
      <dgm:spPr/>
      <dgm:t>
        <a:bodyPr/>
        <a:lstStyle/>
        <a:p>
          <a:endParaRPr lang="en-US"/>
        </a:p>
      </dgm:t>
    </dgm:pt>
    <dgm:pt modelId="{491D9C0B-0D8B-47B9-BF3C-4DDAF25F58DD}" type="sibTrans" cxnId="{CD08904A-AB06-41B7-85CF-2EE289091393}">
      <dgm:prSet/>
      <dgm:spPr/>
      <dgm:t>
        <a:bodyPr/>
        <a:lstStyle/>
        <a:p>
          <a:endParaRPr lang="en-US"/>
        </a:p>
      </dgm:t>
    </dgm:pt>
    <dgm:pt modelId="{536C17E2-8F86-4639-AE11-E8E057C536A8}">
      <dgm:prSet/>
      <dgm:spPr/>
      <dgm:t>
        <a:bodyPr/>
        <a:lstStyle/>
        <a:p>
          <a:r>
            <a:rPr lang="tr-TR" b="1" dirty="0"/>
            <a:t>Anıtlar ve tarihi eserlerin olduğu bölgelerde -Oyma ve kırılgan yüzeyli eser ve anıtlara oturmak ve yaslanmak yasaktır. </a:t>
          </a:r>
          <a:endParaRPr lang="en-US" dirty="0"/>
        </a:p>
      </dgm:t>
    </dgm:pt>
    <dgm:pt modelId="{FE5B51AA-A989-4475-9622-E7A286E61350}" type="parTrans" cxnId="{4226F5CF-D448-4203-88DF-9994F2FCE7BB}">
      <dgm:prSet/>
      <dgm:spPr/>
      <dgm:t>
        <a:bodyPr/>
        <a:lstStyle/>
        <a:p>
          <a:endParaRPr lang="en-US"/>
        </a:p>
      </dgm:t>
    </dgm:pt>
    <dgm:pt modelId="{9F16C391-CCB8-472E-9CD4-FC3AA6269DA6}" type="sibTrans" cxnId="{4226F5CF-D448-4203-88DF-9994F2FCE7BB}">
      <dgm:prSet/>
      <dgm:spPr/>
      <dgm:t>
        <a:bodyPr/>
        <a:lstStyle/>
        <a:p>
          <a:endParaRPr lang="en-US"/>
        </a:p>
      </dgm:t>
    </dgm:pt>
    <dgm:pt modelId="{478AE900-ED22-483D-9E0E-502EC388E408}">
      <dgm:prSet/>
      <dgm:spPr/>
      <dgm:t>
        <a:bodyPr/>
        <a:lstStyle/>
        <a:p>
          <a:r>
            <a:rPr lang="tr-TR" b="1"/>
            <a:t>Arkeolojik eserlerde yer değişikliği yapmak-taşımak-dokunmak ve bu eserlerin satışı yasaktır.</a:t>
          </a:r>
          <a:endParaRPr lang="en-US"/>
        </a:p>
      </dgm:t>
    </dgm:pt>
    <dgm:pt modelId="{05870E22-A147-4EF6-A3E1-65D8C49EAE26}" type="parTrans" cxnId="{C845FD25-ADE0-4269-B0CA-CD12168F6A00}">
      <dgm:prSet/>
      <dgm:spPr/>
      <dgm:t>
        <a:bodyPr/>
        <a:lstStyle/>
        <a:p>
          <a:endParaRPr lang="en-US"/>
        </a:p>
      </dgm:t>
    </dgm:pt>
    <dgm:pt modelId="{AFA2EE13-4246-4FDA-A960-B9BF7FBAE8F3}" type="sibTrans" cxnId="{C845FD25-ADE0-4269-B0CA-CD12168F6A00}">
      <dgm:prSet/>
      <dgm:spPr/>
      <dgm:t>
        <a:bodyPr/>
        <a:lstStyle/>
        <a:p>
          <a:endParaRPr lang="en-US"/>
        </a:p>
      </dgm:t>
    </dgm:pt>
    <dgm:pt modelId="{4F96FB2F-9005-4CAA-B2E5-45F43007137E}">
      <dgm:prSet/>
      <dgm:spPr/>
      <dgm:t>
        <a:bodyPr/>
        <a:lstStyle/>
        <a:p>
          <a:r>
            <a:rPr lang="tr-TR" b="1"/>
            <a:t>Alkol ve sigaranın içilmesi yasak olan bölgelerde tüketilmesi yasaktır.</a:t>
          </a:r>
          <a:endParaRPr lang="en-US"/>
        </a:p>
      </dgm:t>
    </dgm:pt>
    <dgm:pt modelId="{F478B76E-9557-404E-8681-69AB0D379BD6}" type="parTrans" cxnId="{A1E28AC6-2B83-423B-92B9-CDC8FE2ACC49}">
      <dgm:prSet/>
      <dgm:spPr/>
      <dgm:t>
        <a:bodyPr/>
        <a:lstStyle/>
        <a:p>
          <a:endParaRPr lang="en-US"/>
        </a:p>
      </dgm:t>
    </dgm:pt>
    <dgm:pt modelId="{29DAAC52-9F06-41F3-9112-6FA2776C651F}" type="sibTrans" cxnId="{A1E28AC6-2B83-423B-92B9-CDC8FE2ACC49}">
      <dgm:prSet/>
      <dgm:spPr/>
      <dgm:t>
        <a:bodyPr/>
        <a:lstStyle/>
        <a:p>
          <a:endParaRPr lang="en-US"/>
        </a:p>
      </dgm:t>
    </dgm:pt>
    <dgm:pt modelId="{820000F8-A859-4C1B-A376-BE3923E15757}">
      <dgm:prSet/>
      <dgm:spPr/>
      <dgm:t>
        <a:bodyPr/>
        <a:lstStyle/>
        <a:p>
          <a:r>
            <a:rPr lang="tr-TR" b="1"/>
            <a:t>Çocuklara para-şeker vermek dilenmeye teşvik eder. Çocuklara yardım etmek istiyorsanız lütfen tanınmış hayır kurumlarına bağış yapınız. </a:t>
          </a:r>
          <a:endParaRPr lang="en-US"/>
        </a:p>
      </dgm:t>
    </dgm:pt>
    <dgm:pt modelId="{BFF04869-B9AE-407E-95A7-6B4F6C432AF3}" type="parTrans" cxnId="{59E3C3A5-594B-4598-9C2D-A91F7AEACF47}">
      <dgm:prSet/>
      <dgm:spPr/>
      <dgm:t>
        <a:bodyPr/>
        <a:lstStyle/>
        <a:p>
          <a:endParaRPr lang="en-US"/>
        </a:p>
      </dgm:t>
    </dgm:pt>
    <dgm:pt modelId="{63BE3427-0982-40E9-802C-F10FD439279D}" type="sibTrans" cxnId="{59E3C3A5-594B-4598-9C2D-A91F7AEACF47}">
      <dgm:prSet/>
      <dgm:spPr/>
      <dgm:t>
        <a:bodyPr/>
        <a:lstStyle/>
        <a:p>
          <a:endParaRPr lang="en-US"/>
        </a:p>
      </dgm:t>
    </dgm:pt>
    <dgm:pt modelId="{F956B121-21E2-43F9-8D0A-1F8FED86CCB0}">
      <dgm:prSet/>
      <dgm:spPr/>
      <dgm:t>
        <a:bodyPr/>
        <a:lstStyle/>
        <a:p>
          <a:r>
            <a:rPr lang="tr-TR" b="1"/>
            <a:t>Kamuya açık alanlarda cinsel organı açıkta bırakacak şekilde teşhir etmek kesinlikle yasaktır ve cezaya tabidir.</a:t>
          </a:r>
          <a:endParaRPr lang="en-US"/>
        </a:p>
      </dgm:t>
    </dgm:pt>
    <dgm:pt modelId="{5F976A25-D49C-4441-97B3-0C5985B2B4F2}" type="parTrans" cxnId="{A455DC78-7EA9-4A34-A42F-F9EC35AA720F}">
      <dgm:prSet/>
      <dgm:spPr/>
      <dgm:t>
        <a:bodyPr/>
        <a:lstStyle/>
        <a:p>
          <a:endParaRPr lang="en-US"/>
        </a:p>
      </dgm:t>
    </dgm:pt>
    <dgm:pt modelId="{8B9D041A-00E1-449B-A1AF-1EF116B38D24}" type="sibTrans" cxnId="{A455DC78-7EA9-4A34-A42F-F9EC35AA720F}">
      <dgm:prSet/>
      <dgm:spPr/>
      <dgm:t>
        <a:bodyPr/>
        <a:lstStyle/>
        <a:p>
          <a:endParaRPr lang="en-US"/>
        </a:p>
      </dgm:t>
    </dgm:pt>
    <dgm:pt modelId="{85F96DD3-7311-45D1-8BED-6F1CA2B6585B}">
      <dgm:prSet/>
      <dgm:spPr/>
      <dgm:t>
        <a:bodyPr/>
        <a:lstStyle/>
        <a:p>
          <a:r>
            <a:rPr lang="tr-TR" b="1"/>
            <a:t>Tehdit altındaki yaban hayatı türlerinden Üretilen yasadışı ürünler / hediyelik eşyalarının satın alınmasından kaçınılmalıdır.</a:t>
          </a:r>
          <a:endParaRPr lang="en-US"/>
        </a:p>
      </dgm:t>
    </dgm:pt>
    <dgm:pt modelId="{A982C75E-6497-4086-A2BD-1AB529F5755E}" type="parTrans" cxnId="{F5024FEF-6A86-4068-84B8-6FBC5FDE3FE8}">
      <dgm:prSet/>
      <dgm:spPr/>
      <dgm:t>
        <a:bodyPr/>
        <a:lstStyle/>
        <a:p>
          <a:endParaRPr lang="en-US"/>
        </a:p>
      </dgm:t>
    </dgm:pt>
    <dgm:pt modelId="{63B6A026-F75F-417D-B017-81A3AFF9A791}" type="sibTrans" cxnId="{F5024FEF-6A86-4068-84B8-6FBC5FDE3FE8}">
      <dgm:prSet/>
      <dgm:spPr/>
      <dgm:t>
        <a:bodyPr/>
        <a:lstStyle/>
        <a:p>
          <a:endParaRPr lang="en-US"/>
        </a:p>
      </dgm:t>
    </dgm:pt>
    <dgm:pt modelId="{C74DFA38-F860-470E-81FE-28247FA5BD25}">
      <dgm:prSet/>
      <dgm:spPr/>
      <dgm:t>
        <a:bodyPr/>
        <a:lstStyle/>
        <a:p>
          <a:r>
            <a:rPr lang="tr-TR" b="1"/>
            <a:t>Çevreyi ve doğayı kirletmek kesinlikle yasaktır. Tespit edilmesi durumunda cezaya tabidir</a:t>
          </a:r>
          <a:endParaRPr lang="en-US"/>
        </a:p>
      </dgm:t>
    </dgm:pt>
    <dgm:pt modelId="{894571AE-1334-4470-90FE-6BD7331FD967}" type="parTrans" cxnId="{2A122C02-5F8E-459A-83ED-9308B4DE9C42}">
      <dgm:prSet/>
      <dgm:spPr/>
      <dgm:t>
        <a:bodyPr/>
        <a:lstStyle/>
        <a:p>
          <a:endParaRPr lang="en-US"/>
        </a:p>
      </dgm:t>
    </dgm:pt>
    <dgm:pt modelId="{AD50FAA1-ED83-4593-98E5-259764C0E3EB}" type="sibTrans" cxnId="{2A122C02-5F8E-459A-83ED-9308B4DE9C42}">
      <dgm:prSet/>
      <dgm:spPr/>
      <dgm:t>
        <a:bodyPr/>
        <a:lstStyle/>
        <a:p>
          <a:endParaRPr lang="en-US"/>
        </a:p>
      </dgm:t>
    </dgm:pt>
    <dgm:pt modelId="{33603505-6512-4A75-9977-0AD250C58A73}">
      <dgm:prSet/>
      <dgm:spPr/>
      <dgm:t>
        <a:bodyPr/>
        <a:lstStyle/>
        <a:p>
          <a:r>
            <a:rPr lang="tr-TR" b="1"/>
            <a:t>Ormanda ve parklarda ateş yakmak ,izinsiz piknik yapmak ve hayvanları beslemek yasaktır.</a:t>
          </a:r>
          <a:endParaRPr lang="en-US"/>
        </a:p>
      </dgm:t>
    </dgm:pt>
    <dgm:pt modelId="{02BEB3FC-E547-469A-B203-49F7D9C98750}" type="parTrans" cxnId="{AF15A818-A22D-4282-861F-EC45174344D7}">
      <dgm:prSet/>
      <dgm:spPr/>
      <dgm:t>
        <a:bodyPr/>
        <a:lstStyle/>
        <a:p>
          <a:endParaRPr lang="en-US"/>
        </a:p>
      </dgm:t>
    </dgm:pt>
    <dgm:pt modelId="{0A285E7F-B487-4887-8B82-E29379D6E1BF}" type="sibTrans" cxnId="{AF15A818-A22D-4282-861F-EC45174344D7}">
      <dgm:prSet/>
      <dgm:spPr/>
      <dgm:t>
        <a:bodyPr/>
        <a:lstStyle/>
        <a:p>
          <a:endParaRPr lang="en-US"/>
        </a:p>
      </dgm:t>
    </dgm:pt>
    <dgm:pt modelId="{E0508AC9-628E-47FD-8292-1869D09942EB}" type="pres">
      <dgm:prSet presAssocID="{1B145D66-43F9-4E8F-A410-52321A9E1FCE}" presName="vert0" presStyleCnt="0">
        <dgm:presLayoutVars>
          <dgm:dir/>
          <dgm:animOne val="branch"/>
          <dgm:animLvl val="lvl"/>
        </dgm:presLayoutVars>
      </dgm:prSet>
      <dgm:spPr/>
    </dgm:pt>
    <dgm:pt modelId="{78073E7B-DCE7-40CD-A772-8D85C7779B76}" type="pres">
      <dgm:prSet presAssocID="{2B7AD9D1-A773-4862-9712-86BBC8C4538E}" presName="thickLine" presStyleLbl="alignNode1" presStyleIdx="0" presStyleCnt="11"/>
      <dgm:spPr/>
    </dgm:pt>
    <dgm:pt modelId="{B88CB1A4-6B1A-4398-8DD3-F344673646A6}" type="pres">
      <dgm:prSet presAssocID="{2B7AD9D1-A773-4862-9712-86BBC8C4538E}" presName="horz1" presStyleCnt="0"/>
      <dgm:spPr/>
    </dgm:pt>
    <dgm:pt modelId="{4A61683E-7836-4173-99A6-FAEB3599818C}" type="pres">
      <dgm:prSet presAssocID="{2B7AD9D1-A773-4862-9712-86BBC8C4538E}" presName="tx1" presStyleLbl="revTx" presStyleIdx="0" presStyleCnt="11"/>
      <dgm:spPr/>
    </dgm:pt>
    <dgm:pt modelId="{2CCE9EF6-24E2-421C-B853-BE12C0754C27}" type="pres">
      <dgm:prSet presAssocID="{2B7AD9D1-A773-4862-9712-86BBC8C4538E}" presName="vert1" presStyleCnt="0"/>
      <dgm:spPr/>
    </dgm:pt>
    <dgm:pt modelId="{5B5C1E45-C01A-43D2-AF4B-42B09CCE6AD6}" type="pres">
      <dgm:prSet presAssocID="{A6D92AA5-3A04-4379-A239-A9D20B74BA3C}" presName="thickLine" presStyleLbl="alignNode1" presStyleIdx="1" presStyleCnt="11"/>
      <dgm:spPr/>
    </dgm:pt>
    <dgm:pt modelId="{5849A72C-2D56-4BD9-80DB-EF688E3C8A18}" type="pres">
      <dgm:prSet presAssocID="{A6D92AA5-3A04-4379-A239-A9D20B74BA3C}" presName="horz1" presStyleCnt="0"/>
      <dgm:spPr/>
    </dgm:pt>
    <dgm:pt modelId="{BFE546C0-6444-4AEF-AE71-7A1016FBAA98}" type="pres">
      <dgm:prSet presAssocID="{A6D92AA5-3A04-4379-A239-A9D20B74BA3C}" presName="tx1" presStyleLbl="revTx" presStyleIdx="1" presStyleCnt="11"/>
      <dgm:spPr/>
    </dgm:pt>
    <dgm:pt modelId="{D771350B-9C62-49D1-A40E-39D9276D67A9}" type="pres">
      <dgm:prSet presAssocID="{A6D92AA5-3A04-4379-A239-A9D20B74BA3C}" presName="vert1" presStyleCnt="0"/>
      <dgm:spPr/>
    </dgm:pt>
    <dgm:pt modelId="{6A541A39-BE2C-4877-80E4-1EA2DFC27498}" type="pres">
      <dgm:prSet presAssocID="{354094C2-E9B1-4D1C-8416-E4A482E9FFEB}" presName="thickLine" presStyleLbl="alignNode1" presStyleIdx="2" presStyleCnt="11"/>
      <dgm:spPr/>
    </dgm:pt>
    <dgm:pt modelId="{F11FE2F3-235F-40AD-A8CD-6FA30BE6D690}" type="pres">
      <dgm:prSet presAssocID="{354094C2-E9B1-4D1C-8416-E4A482E9FFEB}" presName="horz1" presStyleCnt="0"/>
      <dgm:spPr/>
    </dgm:pt>
    <dgm:pt modelId="{E7B7F7B9-80ED-4C42-9C47-4D47D0772162}" type="pres">
      <dgm:prSet presAssocID="{354094C2-E9B1-4D1C-8416-E4A482E9FFEB}" presName="tx1" presStyleLbl="revTx" presStyleIdx="2" presStyleCnt="11"/>
      <dgm:spPr/>
    </dgm:pt>
    <dgm:pt modelId="{DC11EA92-54EA-4D59-91EF-9081E0FA4FAB}" type="pres">
      <dgm:prSet presAssocID="{354094C2-E9B1-4D1C-8416-E4A482E9FFEB}" presName="vert1" presStyleCnt="0"/>
      <dgm:spPr/>
    </dgm:pt>
    <dgm:pt modelId="{D28209BB-68C3-426C-A8E3-DA17DA5607BE}" type="pres">
      <dgm:prSet presAssocID="{536C17E2-8F86-4639-AE11-E8E057C536A8}" presName="thickLine" presStyleLbl="alignNode1" presStyleIdx="3" presStyleCnt="11"/>
      <dgm:spPr/>
    </dgm:pt>
    <dgm:pt modelId="{18F1E845-1F56-4F4D-AEB2-180F4783F26D}" type="pres">
      <dgm:prSet presAssocID="{536C17E2-8F86-4639-AE11-E8E057C536A8}" presName="horz1" presStyleCnt="0"/>
      <dgm:spPr/>
    </dgm:pt>
    <dgm:pt modelId="{453D4C6D-4FF9-4FFD-8379-4FE3F3061D30}" type="pres">
      <dgm:prSet presAssocID="{536C17E2-8F86-4639-AE11-E8E057C536A8}" presName="tx1" presStyleLbl="revTx" presStyleIdx="3" presStyleCnt="11"/>
      <dgm:spPr/>
    </dgm:pt>
    <dgm:pt modelId="{B75453EF-4A09-459F-BEC7-D1BAD2CCA551}" type="pres">
      <dgm:prSet presAssocID="{536C17E2-8F86-4639-AE11-E8E057C536A8}" presName="vert1" presStyleCnt="0"/>
      <dgm:spPr/>
    </dgm:pt>
    <dgm:pt modelId="{A9A064D3-7A93-4C00-899F-AB76197EF899}" type="pres">
      <dgm:prSet presAssocID="{478AE900-ED22-483D-9E0E-502EC388E408}" presName="thickLine" presStyleLbl="alignNode1" presStyleIdx="4" presStyleCnt="11"/>
      <dgm:spPr/>
    </dgm:pt>
    <dgm:pt modelId="{93F3D811-351D-42FE-9D91-42E6D1FCE9ED}" type="pres">
      <dgm:prSet presAssocID="{478AE900-ED22-483D-9E0E-502EC388E408}" presName="horz1" presStyleCnt="0"/>
      <dgm:spPr/>
    </dgm:pt>
    <dgm:pt modelId="{76836A10-3078-469E-AFD0-F37C20DB6DA4}" type="pres">
      <dgm:prSet presAssocID="{478AE900-ED22-483D-9E0E-502EC388E408}" presName="tx1" presStyleLbl="revTx" presStyleIdx="4" presStyleCnt="11"/>
      <dgm:spPr/>
    </dgm:pt>
    <dgm:pt modelId="{F541BB69-D4F6-40E4-AC54-0D8D1887DCC4}" type="pres">
      <dgm:prSet presAssocID="{478AE900-ED22-483D-9E0E-502EC388E408}" presName="vert1" presStyleCnt="0"/>
      <dgm:spPr/>
    </dgm:pt>
    <dgm:pt modelId="{EDDDB1F0-160D-4632-B1A1-6DCF45ECB230}" type="pres">
      <dgm:prSet presAssocID="{4F96FB2F-9005-4CAA-B2E5-45F43007137E}" presName="thickLine" presStyleLbl="alignNode1" presStyleIdx="5" presStyleCnt="11"/>
      <dgm:spPr/>
    </dgm:pt>
    <dgm:pt modelId="{EA925BFB-AA52-4D15-8DC4-A0922CDA5C16}" type="pres">
      <dgm:prSet presAssocID="{4F96FB2F-9005-4CAA-B2E5-45F43007137E}" presName="horz1" presStyleCnt="0"/>
      <dgm:spPr/>
    </dgm:pt>
    <dgm:pt modelId="{7AD93B9F-A81D-4B77-9073-84EC615752A8}" type="pres">
      <dgm:prSet presAssocID="{4F96FB2F-9005-4CAA-B2E5-45F43007137E}" presName="tx1" presStyleLbl="revTx" presStyleIdx="5" presStyleCnt="11"/>
      <dgm:spPr/>
    </dgm:pt>
    <dgm:pt modelId="{958E10BE-CE1F-4381-84D9-D5C2A7B6B6B1}" type="pres">
      <dgm:prSet presAssocID="{4F96FB2F-9005-4CAA-B2E5-45F43007137E}" presName="vert1" presStyleCnt="0"/>
      <dgm:spPr/>
    </dgm:pt>
    <dgm:pt modelId="{005F63D0-2E0E-44EC-BB38-AC2557D5390A}" type="pres">
      <dgm:prSet presAssocID="{820000F8-A859-4C1B-A376-BE3923E15757}" presName="thickLine" presStyleLbl="alignNode1" presStyleIdx="6" presStyleCnt="11"/>
      <dgm:spPr/>
    </dgm:pt>
    <dgm:pt modelId="{3B5B190F-63B3-41CB-956E-EB56420BCA2A}" type="pres">
      <dgm:prSet presAssocID="{820000F8-A859-4C1B-A376-BE3923E15757}" presName="horz1" presStyleCnt="0"/>
      <dgm:spPr/>
    </dgm:pt>
    <dgm:pt modelId="{B115350D-9C80-4008-B9ED-A9E5BEBCA12C}" type="pres">
      <dgm:prSet presAssocID="{820000F8-A859-4C1B-A376-BE3923E15757}" presName="tx1" presStyleLbl="revTx" presStyleIdx="6" presStyleCnt="11"/>
      <dgm:spPr/>
    </dgm:pt>
    <dgm:pt modelId="{1A71DD28-A137-46FB-B0C3-C0094AA4F003}" type="pres">
      <dgm:prSet presAssocID="{820000F8-A859-4C1B-A376-BE3923E15757}" presName="vert1" presStyleCnt="0"/>
      <dgm:spPr/>
    </dgm:pt>
    <dgm:pt modelId="{0066AD42-57CB-4C16-9D1F-F0671058860C}" type="pres">
      <dgm:prSet presAssocID="{F956B121-21E2-43F9-8D0A-1F8FED86CCB0}" presName="thickLine" presStyleLbl="alignNode1" presStyleIdx="7" presStyleCnt="11"/>
      <dgm:spPr/>
    </dgm:pt>
    <dgm:pt modelId="{C6BBD986-B456-4EF7-8A0E-628D8DE16A78}" type="pres">
      <dgm:prSet presAssocID="{F956B121-21E2-43F9-8D0A-1F8FED86CCB0}" presName="horz1" presStyleCnt="0"/>
      <dgm:spPr/>
    </dgm:pt>
    <dgm:pt modelId="{899A680D-D54D-41A6-B29F-91E9B1118250}" type="pres">
      <dgm:prSet presAssocID="{F956B121-21E2-43F9-8D0A-1F8FED86CCB0}" presName="tx1" presStyleLbl="revTx" presStyleIdx="7" presStyleCnt="11"/>
      <dgm:spPr/>
    </dgm:pt>
    <dgm:pt modelId="{D9550073-FA8B-445B-934E-D11777FC628B}" type="pres">
      <dgm:prSet presAssocID="{F956B121-21E2-43F9-8D0A-1F8FED86CCB0}" presName="vert1" presStyleCnt="0"/>
      <dgm:spPr/>
    </dgm:pt>
    <dgm:pt modelId="{5C1F5988-1591-4666-ACB2-5494F98D5CB1}" type="pres">
      <dgm:prSet presAssocID="{85F96DD3-7311-45D1-8BED-6F1CA2B6585B}" presName="thickLine" presStyleLbl="alignNode1" presStyleIdx="8" presStyleCnt="11"/>
      <dgm:spPr/>
    </dgm:pt>
    <dgm:pt modelId="{C6264863-E10B-42A6-A182-F4DD7DCEBB9B}" type="pres">
      <dgm:prSet presAssocID="{85F96DD3-7311-45D1-8BED-6F1CA2B6585B}" presName="horz1" presStyleCnt="0"/>
      <dgm:spPr/>
    </dgm:pt>
    <dgm:pt modelId="{30B8EC22-E63E-4934-932C-CF59DDAFD009}" type="pres">
      <dgm:prSet presAssocID="{85F96DD3-7311-45D1-8BED-6F1CA2B6585B}" presName="tx1" presStyleLbl="revTx" presStyleIdx="8" presStyleCnt="11"/>
      <dgm:spPr/>
    </dgm:pt>
    <dgm:pt modelId="{F6D84B5F-8E3C-48DC-8CC5-93F9E9C334A2}" type="pres">
      <dgm:prSet presAssocID="{85F96DD3-7311-45D1-8BED-6F1CA2B6585B}" presName="vert1" presStyleCnt="0"/>
      <dgm:spPr/>
    </dgm:pt>
    <dgm:pt modelId="{F3E233F4-6F23-4C2D-A434-57FB929E0159}" type="pres">
      <dgm:prSet presAssocID="{C74DFA38-F860-470E-81FE-28247FA5BD25}" presName="thickLine" presStyleLbl="alignNode1" presStyleIdx="9" presStyleCnt="11"/>
      <dgm:spPr/>
    </dgm:pt>
    <dgm:pt modelId="{81A513C1-5579-4187-9752-9A03A061E644}" type="pres">
      <dgm:prSet presAssocID="{C74DFA38-F860-470E-81FE-28247FA5BD25}" presName="horz1" presStyleCnt="0"/>
      <dgm:spPr/>
    </dgm:pt>
    <dgm:pt modelId="{14FFCEA3-5FC5-4992-921A-4A99B795F5FF}" type="pres">
      <dgm:prSet presAssocID="{C74DFA38-F860-470E-81FE-28247FA5BD25}" presName="tx1" presStyleLbl="revTx" presStyleIdx="9" presStyleCnt="11"/>
      <dgm:spPr/>
    </dgm:pt>
    <dgm:pt modelId="{7984298A-4F42-47F5-B19B-BABF39D77225}" type="pres">
      <dgm:prSet presAssocID="{C74DFA38-F860-470E-81FE-28247FA5BD25}" presName="vert1" presStyleCnt="0"/>
      <dgm:spPr/>
    </dgm:pt>
    <dgm:pt modelId="{4DD455E7-F1F7-419D-8CB4-8B74C61FE5F6}" type="pres">
      <dgm:prSet presAssocID="{33603505-6512-4A75-9977-0AD250C58A73}" presName="thickLine" presStyleLbl="alignNode1" presStyleIdx="10" presStyleCnt="11"/>
      <dgm:spPr/>
    </dgm:pt>
    <dgm:pt modelId="{FE9BA43E-04CE-499A-A481-2D1AA2F3C6C8}" type="pres">
      <dgm:prSet presAssocID="{33603505-6512-4A75-9977-0AD250C58A73}" presName="horz1" presStyleCnt="0"/>
      <dgm:spPr/>
    </dgm:pt>
    <dgm:pt modelId="{FC1FAA4B-1553-4362-AC5F-D79C1A1F8B6A}" type="pres">
      <dgm:prSet presAssocID="{33603505-6512-4A75-9977-0AD250C58A73}" presName="tx1" presStyleLbl="revTx" presStyleIdx="10" presStyleCnt="11"/>
      <dgm:spPr/>
    </dgm:pt>
    <dgm:pt modelId="{65D702AF-F6B9-43F5-83B4-3AB41F957836}" type="pres">
      <dgm:prSet presAssocID="{33603505-6512-4A75-9977-0AD250C58A73}" presName="vert1" presStyleCnt="0"/>
      <dgm:spPr/>
    </dgm:pt>
  </dgm:ptLst>
  <dgm:cxnLst>
    <dgm:cxn modelId="{2A122C02-5F8E-459A-83ED-9308B4DE9C42}" srcId="{1B145D66-43F9-4E8F-A410-52321A9E1FCE}" destId="{C74DFA38-F860-470E-81FE-28247FA5BD25}" srcOrd="9" destOrd="0" parTransId="{894571AE-1334-4470-90FE-6BD7331FD967}" sibTransId="{AD50FAA1-ED83-4593-98E5-259764C0E3EB}"/>
    <dgm:cxn modelId="{AF15A818-A22D-4282-861F-EC45174344D7}" srcId="{1B145D66-43F9-4E8F-A410-52321A9E1FCE}" destId="{33603505-6512-4A75-9977-0AD250C58A73}" srcOrd="10" destOrd="0" parTransId="{02BEB3FC-E547-469A-B203-49F7D9C98750}" sibTransId="{0A285E7F-B487-4887-8B82-E29379D6E1BF}"/>
    <dgm:cxn modelId="{C845FD25-ADE0-4269-B0CA-CD12168F6A00}" srcId="{1B145D66-43F9-4E8F-A410-52321A9E1FCE}" destId="{478AE900-ED22-483D-9E0E-502EC388E408}" srcOrd="4" destOrd="0" parTransId="{05870E22-A147-4EF6-A3E1-65D8C49EAE26}" sibTransId="{AFA2EE13-4246-4FDA-A960-B9BF7FBAE8F3}"/>
    <dgm:cxn modelId="{5CCAC62D-6C04-461A-AFEC-87944552A06C}" type="presOf" srcId="{33603505-6512-4A75-9977-0AD250C58A73}" destId="{FC1FAA4B-1553-4362-AC5F-D79C1A1F8B6A}" srcOrd="0" destOrd="0" presId="urn:microsoft.com/office/officeart/2008/layout/LinedList"/>
    <dgm:cxn modelId="{56A1933B-E34E-4DF2-8910-A494E09CE0BF}" type="presOf" srcId="{2B7AD9D1-A773-4862-9712-86BBC8C4538E}" destId="{4A61683E-7836-4173-99A6-FAEB3599818C}" srcOrd="0" destOrd="0" presId="urn:microsoft.com/office/officeart/2008/layout/LinedList"/>
    <dgm:cxn modelId="{A356AB65-23AF-4DBF-AF8E-AE306A688C1D}" type="presOf" srcId="{85F96DD3-7311-45D1-8BED-6F1CA2B6585B}" destId="{30B8EC22-E63E-4934-932C-CF59DDAFD009}" srcOrd="0" destOrd="0" presId="urn:microsoft.com/office/officeart/2008/layout/LinedList"/>
    <dgm:cxn modelId="{BAFB6F6A-9DD6-44B2-B406-9ED69920FD0B}" srcId="{1B145D66-43F9-4E8F-A410-52321A9E1FCE}" destId="{2B7AD9D1-A773-4862-9712-86BBC8C4538E}" srcOrd="0" destOrd="0" parTransId="{C43CC49C-0BB0-4F4B-B6C8-6DC81AE93C11}" sibTransId="{805CF8BF-55DA-429C-A5B6-4AC4A0A90691}"/>
    <dgm:cxn modelId="{CD08904A-AB06-41B7-85CF-2EE289091393}" srcId="{1B145D66-43F9-4E8F-A410-52321A9E1FCE}" destId="{354094C2-E9B1-4D1C-8416-E4A482E9FFEB}" srcOrd="2" destOrd="0" parTransId="{CC87DBBA-AA85-40EB-B438-ED445EE00C79}" sibTransId="{491D9C0B-0D8B-47B9-BF3C-4DDAF25F58DD}"/>
    <dgm:cxn modelId="{5517FD72-FA2F-4E6D-8D44-9B5A726A9233}" type="presOf" srcId="{C74DFA38-F860-470E-81FE-28247FA5BD25}" destId="{14FFCEA3-5FC5-4992-921A-4A99B795F5FF}" srcOrd="0" destOrd="0" presId="urn:microsoft.com/office/officeart/2008/layout/LinedList"/>
    <dgm:cxn modelId="{A455DC78-7EA9-4A34-A42F-F9EC35AA720F}" srcId="{1B145D66-43F9-4E8F-A410-52321A9E1FCE}" destId="{F956B121-21E2-43F9-8D0A-1F8FED86CCB0}" srcOrd="7" destOrd="0" parTransId="{5F976A25-D49C-4441-97B3-0C5985B2B4F2}" sibTransId="{8B9D041A-00E1-449B-A1AF-1EF116B38D24}"/>
    <dgm:cxn modelId="{3DFF5C8A-58C1-4776-A9CE-DF1B2E193EBA}" type="presOf" srcId="{4F96FB2F-9005-4CAA-B2E5-45F43007137E}" destId="{7AD93B9F-A81D-4B77-9073-84EC615752A8}" srcOrd="0" destOrd="0" presId="urn:microsoft.com/office/officeart/2008/layout/LinedList"/>
    <dgm:cxn modelId="{326E0299-137A-496D-929E-BD54573E6927}" type="presOf" srcId="{536C17E2-8F86-4639-AE11-E8E057C536A8}" destId="{453D4C6D-4FF9-4FFD-8379-4FE3F3061D30}" srcOrd="0" destOrd="0" presId="urn:microsoft.com/office/officeart/2008/layout/LinedList"/>
    <dgm:cxn modelId="{F557C89B-63E2-43D9-A180-E9CC89768D87}" type="presOf" srcId="{F956B121-21E2-43F9-8D0A-1F8FED86CCB0}" destId="{899A680D-D54D-41A6-B29F-91E9B1118250}" srcOrd="0" destOrd="0" presId="urn:microsoft.com/office/officeart/2008/layout/LinedList"/>
    <dgm:cxn modelId="{59E3C3A5-594B-4598-9C2D-A91F7AEACF47}" srcId="{1B145D66-43F9-4E8F-A410-52321A9E1FCE}" destId="{820000F8-A859-4C1B-A376-BE3923E15757}" srcOrd="6" destOrd="0" parTransId="{BFF04869-B9AE-407E-95A7-6B4F6C432AF3}" sibTransId="{63BE3427-0982-40E9-802C-F10FD439279D}"/>
    <dgm:cxn modelId="{7A9186A8-FEAC-48E8-BD5A-5DE806C70B0A}" type="presOf" srcId="{1B145D66-43F9-4E8F-A410-52321A9E1FCE}" destId="{E0508AC9-628E-47FD-8292-1869D09942EB}" srcOrd="0" destOrd="0" presId="urn:microsoft.com/office/officeart/2008/layout/LinedList"/>
    <dgm:cxn modelId="{A1E28AC6-2B83-423B-92B9-CDC8FE2ACC49}" srcId="{1B145D66-43F9-4E8F-A410-52321A9E1FCE}" destId="{4F96FB2F-9005-4CAA-B2E5-45F43007137E}" srcOrd="5" destOrd="0" parTransId="{F478B76E-9557-404E-8681-69AB0D379BD6}" sibTransId="{29DAAC52-9F06-41F3-9112-6FA2776C651F}"/>
    <dgm:cxn modelId="{E5729AC8-A12F-42DE-98B6-85F9A9F01B39}" type="presOf" srcId="{478AE900-ED22-483D-9E0E-502EC388E408}" destId="{76836A10-3078-469E-AFD0-F37C20DB6DA4}" srcOrd="0" destOrd="0" presId="urn:microsoft.com/office/officeart/2008/layout/LinedList"/>
    <dgm:cxn modelId="{4226F5CF-D448-4203-88DF-9994F2FCE7BB}" srcId="{1B145D66-43F9-4E8F-A410-52321A9E1FCE}" destId="{536C17E2-8F86-4639-AE11-E8E057C536A8}" srcOrd="3" destOrd="0" parTransId="{FE5B51AA-A989-4475-9622-E7A286E61350}" sibTransId="{9F16C391-CCB8-472E-9CD4-FC3AA6269DA6}"/>
    <dgm:cxn modelId="{868AE8E5-7079-4B84-A9F7-1CFC52374C7A}" type="presOf" srcId="{A6D92AA5-3A04-4379-A239-A9D20B74BA3C}" destId="{BFE546C0-6444-4AEF-AE71-7A1016FBAA98}" srcOrd="0" destOrd="0" presId="urn:microsoft.com/office/officeart/2008/layout/LinedList"/>
    <dgm:cxn modelId="{71C2BCE6-69F3-419C-9625-02C7EF61544B}" type="presOf" srcId="{820000F8-A859-4C1B-A376-BE3923E15757}" destId="{B115350D-9C80-4008-B9ED-A9E5BEBCA12C}" srcOrd="0" destOrd="0" presId="urn:microsoft.com/office/officeart/2008/layout/LinedList"/>
    <dgm:cxn modelId="{9131DAEE-59ED-45C3-A4F5-45DCE9C59164}" srcId="{1B145D66-43F9-4E8F-A410-52321A9E1FCE}" destId="{A6D92AA5-3A04-4379-A239-A9D20B74BA3C}" srcOrd="1" destOrd="0" parTransId="{46F0EF7A-7207-4BF1-ADBE-46FCC25F01D5}" sibTransId="{FB17C0CC-6604-4A96-90A2-3B4DEAB09AFE}"/>
    <dgm:cxn modelId="{F5024FEF-6A86-4068-84B8-6FBC5FDE3FE8}" srcId="{1B145D66-43F9-4E8F-A410-52321A9E1FCE}" destId="{85F96DD3-7311-45D1-8BED-6F1CA2B6585B}" srcOrd="8" destOrd="0" parTransId="{A982C75E-6497-4086-A2BD-1AB529F5755E}" sibTransId="{63B6A026-F75F-417D-B017-81A3AFF9A791}"/>
    <dgm:cxn modelId="{878279F4-66B9-47CD-938E-60313FF9627B}" type="presOf" srcId="{354094C2-E9B1-4D1C-8416-E4A482E9FFEB}" destId="{E7B7F7B9-80ED-4C42-9C47-4D47D0772162}" srcOrd="0" destOrd="0" presId="urn:microsoft.com/office/officeart/2008/layout/LinedList"/>
    <dgm:cxn modelId="{96A49EE5-1F78-439D-BD19-E5A4DD227182}" type="presParOf" srcId="{E0508AC9-628E-47FD-8292-1869D09942EB}" destId="{78073E7B-DCE7-40CD-A772-8D85C7779B76}" srcOrd="0" destOrd="0" presId="urn:microsoft.com/office/officeart/2008/layout/LinedList"/>
    <dgm:cxn modelId="{D21A2A51-767A-4342-8560-CBECCD8F1F98}" type="presParOf" srcId="{E0508AC9-628E-47FD-8292-1869D09942EB}" destId="{B88CB1A4-6B1A-4398-8DD3-F344673646A6}" srcOrd="1" destOrd="0" presId="urn:microsoft.com/office/officeart/2008/layout/LinedList"/>
    <dgm:cxn modelId="{5BF88166-3919-4A6D-8992-C5DFA056762E}" type="presParOf" srcId="{B88CB1A4-6B1A-4398-8DD3-F344673646A6}" destId="{4A61683E-7836-4173-99A6-FAEB3599818C}" srcOrd="0" destOrd="0" presId="urn:microsoft.com/office/officeart/2008/layout/LinedList"/>
    <dgm:cxn modelId="{DEDB0BB3-B021-4BF8-99CF-4A6A1CC0CBA4}" type="presParOf" srcId="{B88CB1A4-6B1A-4398-8DD3-F344673646A6}" destId="{2CCE9EF6-24E2-421C-B853-BE12C0754C27}" srcOrd="1" destOrd="0" presId="urn:microsoft.com/office/officeart/2008/layout/LinedList"/>
    <dgm:cxn modelId="{6FA87055-157B-480C-8FFE-0322C7E3239F}" type="presParOf" srcId="{E0508AC9-628E-47FD-8292-1869D09942EB}" destId="{5B5C1E45-C01A-43D2-AF4B-42B09CCE6AD6}" srcOrd="2" destOrd="0" presId="urn:microsoft.com/office/officeart/2008/layout/LinedList"/>
    <dgm:cxn modelId="{28FA0144-A575-43B0-A9BD-22219D523891}" type="presParOf" srcId="{E0508AC9-628E-47FD-8292-1869D09942EB}" destId="{5849A72C-2D56-4BD9-80DB-EF688E3C8A18}" srcOrd="3" destOrd="0" presId="urn:microsoft.com/office/officeart/2008/layout/LinedList"/>
    <dgm:cxn modelId="{C4063558-36A5-431F-84DE-2A5B4B36C757}" type="presParOf" srcId="{5849A72C-2D56-4BD9-80DB-EF688E3C8A18}" destId="{BFE546C0-6444-4AEF-AE71-7A1016FBAA98}" srcOrd="0" destOrd="0" presId="urn:microsoft.com/office/officeart/2008/layout/LinedList"/>
    <dgm:cxn modelId="{CB46DC83-67BD-4412-A4AD-6D1190FA9AEA}" type="presParOf" srcId="{5849A72C-2D56-4BD9-80DB-EF688E3C8A18}" destId="{D771350B-9C62-49D1-A40E-39D9276D67A9}" srcOrd="1" destOrd="0" presId="urn:microsoft.com/office/officeart/2008/layout/LinedList"/>
    <dgm:cxn modelId="{ECD8A8E3-6855-4B67-BB28-98312A926153}" type="presParOf" srcId="{E0508AC9-628E-47FD-8292-1869D09942EB}" destId="{6A541A39-BE2C-4877-80E4-1EA2DFC27498}" srcOrd="4" destOrd="0" presId="urn:microsoft.com/office/officeart/2008/layout/LinedList"/>
    <dgm:cxn modelId="{DE0665E8-417E-474F-81DF-AD429DA0B481}" type="presParOf" srcId="{E0508AC9-628E-47FD-8292-1869D09942EB}" destId="{F11FE2F3-235F-40AD-A8CD-6FA30BE6D690}" srcOrd="5" destOrd="0" presId="urn:microsoft.com/office/officeart/2008/layout/LinedList"/>
    <dgm:cxn modelId="{C8E7BEBB-2D3D-45D5-B792-2EC9EBC13071}" type="presParOf" srcId="{F11FE2F3-235F-40AD-A8CD-6FA30BE6D690}" destId="{E7B7F7B9-80ED-4C42-9C47-4D47D0772162}" srcOrd="0" destOrd="0" presId="urn:microsoft.com/office/officeart/2008/layout/LinedList"/>
    <dgm:cxn modelId="{6BC30005-E058-4C19-9144-141FEACA6475}" type="presParOf" srcId="{F11FE2F3-235F-40AD-A8CD-6FA30BE6D690}" destId="{DC11EA92-54EA-4D59-91EF-9081E0FA4FAB}" srcOrd="1" destOrd="0" presId="urn:microsoft.com/office/officeart/2008/layout/LinedList"/>
    <dgm:cxn modelId="{74692364-51F8-4002-B0BD-A68388F50E93}" type="presParOf" srcId="{E0508AC9-628E-47FD-8292-1869D09942EB}" destId="{D28209BB-68C3-426C-A8E3-DA17DA5607BE}" srcOrd="6" destOrd="0" presId="urn:microsoft.com/office/officeart/2008/layout/LinedList"/>
    <dgm:cxn modelId="{F6411C10-B6D6-4BA9-A65F-FFFB4EB9BD5E}" type="presParOf" srcId="{E0508AC9-628E-47FD-8292-1869D09942EB}" destId="{18F1E845-1F56-4F4D-AEB2-180F4783F26D}" srcOrd="7" destOrd="0" presId="urn:microsoft.com/office/officeart/2008/layout/LinedList"/>
    <dgm:cxn modelId="{DA1E0FD1-1A89-480B-AD14-960574F99392}" type="presParOf" srcId="{18F1E845-1F56-4F4D-AEB2-180F4783F26D}" destId="{453D4C6D-4FF9-4FFD-8379-4FE3F3061D30}" srcOrd="0" destOrd="0" presId="urn:microsoft.com/office/officeart/2008/layout/LinedList"/>
    <dgm:cxn modelId="{102F964E-313A-4143-94CE-9634887F8076}" type="presParOf" srcId="{18F1E845-1F56-4F4D-AEB2-180F4783F26D}" destId="{B75453EF-4A09-459F-BEC7-D1BAD2CCA551}" srcOrd="1" destOrd="0" presId="urn:microsoft.com/office/officeart/2008/layout/LinedList"/>
    <dgm:cxn modelId="{F72452A1-4322-431B-8EC0-C5210FE62E93}" type="presParOf" srcId="{E0508AC9-628E-47FD-8292-1869D09942EB}" destId="{A9A064D3-7A93-4C00-899F-AB76197EF899}" srcOrd="8" destOrd="0" presId="urn:microsoft.com/office/officeart/2008/layout/LinedList"/>
    <dgm:cxn modelId="{9639802C-0923-4012-BE8D-0D9D1AFB06A8}" type="presParOf" srcId="{E0508AC9-628E-47FD-8292-1869D09942EB}" destId="{93F3D811-351D-42FE-9D91-42E6D1FCE9ED}" srcOrd="9" destOrd="0" presId="urn:microsoft.com/office/officeart/2008/layout/LinedList"/>
    <dgm:cxn modelId="{B59D755F-ACB6-451D-8D86-A8A5E9625FFF}" type="presParOf" srcId="{93F3D811-351D-42FE-9D91-42E6D1FCE9ED}" destId="{76836A10-3078-469E-AFD0-F37C20DB6DA4}" srcOrd="0" destOrd="0" presId="urn:microsoft.com/office/officeart/2008/layout/LinedList"/>
    <dgm:cxn modelId="{AEA48829-0018-46CB-8CB2-406DA464DDC2}" type="presParOf" srcId="{93F3D811-351D-42FE-9D91-42E6D1FCE9ED}" destId="{F541BB69-D4F6-40E4-AC54-0D8D1887DCC4}" srcOrd="1" destOrd="0" presId="urn:microsoft.com/office/officeart/2008/layout/LinedList"/>
    <dgm:cxn modelId="{A74D208D-A055-40CE-B2B3-A08F9D71D8CB}" type="presParOf" srcId="{E0508AC9-628E-47FD-8292-1869D09942EB}" destId="{EDDDB1F0-160D-4632-B1A1-6DCF45ECB230}" srcOrd="10" destOrd="0" presId="urn:microsoft.com/office/officeart/2008/layout/LinedList"/>
    <dgm:cxn modelId="{D5104FF5-923F-4A7D-B097-F8842981B985}" type="presParOf" srcId="{E0508AC9-628E-47FD-8292-1869D09942EB}" destId="{EA925BFB-AA52-4D15-8DC4-A0922CDA5C16}" srcOrd="11" destOrd="0" presId="urn:microsoft.com/office/officeart/2008/layout/LinedList"/>
    <dgm:cxn modelId="{B3D66A0E-961F-4487-B821-DF7A078D9F4B}" type="presParOf" srcId="{EA925BFB-AA52-4D15-8DC4-A0922CDA5C16}" destId="{7AD93B9F-A81D-4B77-9073-84EC615752A8}" srcOrd="0" destOrd="0" presId="urn:microsoft.com/office/officeart/2008/layout/LinedList"/>
    <dgm:cxn modelId="{119EB993-0957-4101-8A5A-5D04B8B41CCF}" type="presParOf" srcId="{EA925BFB-AA52-4D15-8DC4-A0922CDA5C16}" destId="{958E10BE-CE1F-4381-84D9-D5C2A7B6B6B1}" srcOrd="1" destOrd="0" presId="urn:microsoft.com/office/officeart/2008/layout/LinedList"/>
    <dgm:cxn modelId="{2E911877-A3AB-43F1-9046-A01814370890}" type="presParOf" srcId="{E0508AC9-628E-47FD-8292-1869D09942EB}" destId="{005F63D0-2E0E-44EC-BB38-AC2557D5390A}" srcOrd="12" destOrd="0" presId="urn:microsoft.com/office/officeart/2008/layout/LinedList"/>
    <dgm:cxn modelId="{CA071F93-3173-41F1-A9F6-73DFB0EF7F8B}" type="presParOf" srcId="{E0508AC9-628E-47FD-8292-1869D09942EB}" destId="{3B5B190F-63B3-41CB-956E-EB56420BCA2A}" srcOrd="13" destOrd="0" presId="urn:microsoft.com/office/officeart/2008/layout/LinedList"/>
    <dgm:cxn modelId="{11096C83-5043-4DCB-856C-AB71245B684B}" type="presParOf" srcId="{3B5B190F-63B3-41CB-956E-EB56420BCA2A}" destId="{B115350D-9C80-4008-B9ED-A9E5BEBCA12C}" srcOrd="0" destOrd="0" presId="urn:microsoft.com/office/officeart/2008/layout/LinedList"/>
    <dgm:cxn modelId="{48AAEE92-CED9-4256-8798-B2293F69EDF5}" type="presParOf" srcId="{3B5B190F-63B3-41CB-956E-EB56420BCA2A}" destId="{1A71DD28-A137-46FB-B0C3-C0094AA4F003}" srcOrd="1" destOrd="0" presId="urn:microsoft.com/office/officeart/2008/layout/LinedList"/>
    <dgm:cxn modelId="{2DC39DC7-94C0-445E-AB45-FC7D6B7E2B4E}" type="presParOf" srcId="{E0508AC9-628E-47FD-8292-1869D09942EB}" destId="{0066AD42-57CB-4C16-9D1F-F0671058860C}" srcOrd="14" destOrd="0" presId="urn:microsoft.com/office/officeart/2008/layout/LinedList"/>
    <dgm:cxn modelId="{0B69DA5C-AF8A-4189-94E6-5CA6FAEEF14A}" type="presParOf" srcId="{E0508AC9-628E-47FD-8292-1869D09942EB}" destId="{C6BBD986-B456-4EF7-8A0E-628D8DE16A78}" srcOrd="15" destOrd="0" presId="urn:microsoft.com/office/officeart/2008/layout/LinedList"/>
    <dgm:cxn modelId="{033CF3D9-58CA-45BF-AD7D-86BE866030F3}" type="presParOf" srcId="{C6BBD986-B456-4EF7-8A0E-628D8DE16A78}" destId="{899A680D-D54D-41A6-B29F-91E9B1118250}" srcOrd="0" destOrd="0" presId="urn:microsoft.com/office/officeart/2008/layout/LinedList"/>
    <dgm:cxn modelId="{6CB64218-263E-4FE7-B673-3639F3E574EA}" type="presParOf" srcId="{C6BBD986-B456-4EF7-8A0E-628D8DE16A78}" destId="{D9550073-FA8B-445B-934E-D11777FC628B}" srcOrd="1" destOrd="0" presId="urn:microsoft.com/office/officeart/2008/layout/LinedList"/>
    <dgm:cxn modelId="{EBA0BF65-98F2-40A5-A7F5-3C6CB75702F3}" type="presParOf" srcId="{E0508AC9-628E-47FD-8292-1869D09942EB}" destId="{5C1F5988-1591-4666-ACB2-5494F98D5CB1}" srcOrd="16" destOrd="0" presId="urn:microsoft.com/office/officeart/2008/layout/LinedList"/>
    <dgm:cxn modelId="{CF7EFCD1-3336-4145-A8E0-16DF42DFD88B}" type="presParOf" srcId="{E0508AC9-628E-47FD-8292-1869D09942EB}" destId="{C6264863-E10B-42A6-A182-F4DD7DCEBB9B}" srcOrd="17" destOrd="0" presId="urn:microsoft.com/office/officeart/2008/layout/LinedList"/>
    <dgm:cxn modelId="{0518A971-441E-4E8E-99B8-B3410CA216A7}" type="presParOf" srcId="{C6264863-E10B-42A6-A182-F4DD7DCEBB9B}" destId="{30B8EC22-E63E-4934-932C-CF59DDAFD009}" srcOrd="0" destOrd="0" presId="urn:microsoft.com/office/officeart/2008/layout/LinedList"/>
    <dgm:cxn modelId="{8560B3F3-ADE1-47D1-89CD-C0742E7C47CA}" type="presParOf" srcId="{C6264863-E10B-42A6-A182-F4DD7DCEBB9B}" destId="{F6D84B5F-8E3C-48DC-8CC5-93F9E9C334A2}" srcOrd="1" destOrd="0" presId="urn:microsoft.com/office/officeart/2008/layout/LinedList"/>
    <dgm:cxn modelId="{3C6DAA1F-078D-4760-A114-94B8B3779990}" type="presParOf" srcId="{E0508AC9-628E-47FD-8292-1869D09942EB}" destId="{F3E233F4-6F23-4C2D-A434-57FB929E0159}" srcOrd="18" destOrd="0" presId="urn:microsoft.com/office/officeart/2008/layout/LinedList"/>
    <dgm:cxn modelId="{BEE7AE3D-09F6-4C63-8649-3946E87AC79A}" type="presParOf" srcId="{E0508AC9-628E-47FD-8292-1869D09942EB}" destId="{81A513C1-5579-4187-9752-9A03A061E644}" srcOrd="19" destOrd="0" presId="urn:microsoft.com/office/officeart/2008/layout/LinedList"/>
    <dgm:cxn modelId="{DD923A5D-E5E0-4B88-9888-297DE70E775E}" type="presParOf" srcId="{81A513C1-5579-4187-9752-9A03A061E644}" destId="{14FFCEA3-5FC5-4992-921A-4A99B795F5FF}" srcOrd="0" destOrd="0" presId="urn:microsoft.com/office/officeart/2008/layout/LinedList"/>
    <dgm:cxn modelId="{B099C2F9-1D01-4418-A71E-D31260EBA2B7}" type="presParOf" srcId="{81A513C1-5579-4187-9752-9A03A061E644}" destId="{7984298A-4F42-47F5-B19B-BABF39D77225}" srcOrd="1" destOrd="0" presId="urn:microsoft.com/office/officeart/2008/layout/LinedList"/>
    <dgm:cxn modelId="{60922D85-0031-4A7E-BEFF-EB85E656BE55}" type="presParOf" srcId="{E0508AC9-628E-47FD-8292-1869D09942EB}" destId="{4DD455E7-F1F7-419D-8CB4-8B74C61FE5F6}" srcOrd="20" destOrd="0" presId="urn:microsoft.com/office/officeart/2008/layout/LinedList"/>
    <dgm:cxn modelId="{891143CF-BCF7-49EB-AE2A-C9C65690D9D5}" type="presParOf" srcId="{E0508AC9-628E-47FD-8292-1869D09942EB}" destId="{FE9BA43E-04CE-499A-A481-2D1AA2F3C6C8}" srcOrd="21" destOrd="0" presId="urn:microsoft.com/office/officeart/2008/layout/LinedList"/>
    <dgm:cxn modelId="{57D4645B-8650-431C-BA7C-B40FFEDFB078}" type="presParOf" srcId="{FE9BA43E-04CE-499A-A481-2D1AA2F3C6C8}" destId="{FC1FAA4B-1553-4362-AC5F-D79C1A1F8B6A}" srcOrd="0" destOrd="0" presId="urn:microsoft.com/office/officeart/2008/layout/LinedList"/>
    <dgm:cxn modelId="{0AB99EFE-5DC8-4F35-99B3-00370DC43091}" type="presParOf" srcId="{FE9BA43E-04CE-499A-A481-2D1AA2F3C6C8}" destId="{65D702AF-F6B9-43F5-83B4-3AB41F95783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73E7B-DCE7-40CD-A772-8D85C7779B76}">
      <dsp:nvSpPr>
        <dsp:cNvPr id="0" name=""/>
        <dsp:cNvSpPr/>
      </dsp:nvSpPr>
      <dsp:spPr>
        <a:xfrm>
          <a:off x="0" y="2570"/>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4A61683E-7836-4173-99A6-FAEB3599818C}">
      <dsp:nvSpPr>
        <dsp:cNvPr id="0" name=""/>
        <dsp:cNvSpPr/>
      </dsp:nvSpPr>
      <dsp:spPr>
        <a:xfrm>
          <a:off x="0" y="2570"/>
          <a:ext cx="6832212" cy="47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tr-TR" sz="1300" b="1" kern="1200"/>
            <a:t>Deneyiminizi geliştirmek ve Türkiye’de yer alan kültürel mirasa konu alanları koruyarak gelecek nesillere taşımak adına Lütfen aşağıdaki kurallara uyalım.</a:t>
          </a:r>
          <a:endParaRPr lang="en-US" sz="1300" kern="1200"/>
        </a:p>
      </dsp:txBody>
      <dsp:txXfrm>
        <a:off x="0" y="2570"/>
        <a:ext cx="6832212" cy="478148"/>
      </dsp:txXfrm>
    </dsp:sp>
    <dsp:sp modelId="{5B5C1E45-C01A-43D2-AF4B-42B09CCE6AD6}">
      <dsp:nvSpPr>
        <dsp:cNvPr id="0" name=""/>
        <dsp:cNvSpPr/>
      </dsp:nvSpPr>
      <dsp:spPr>
        <a:xfrm>
          <a:off x="0" y="480719"/>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BFE546C0-6444-4AEF-AE71-7A1016FBAA98}">
      <dsp:nvSpPr>
        <dsp:cNvPr id="0" name=""/>
        <dsp:cNvSpPr/>
      </dsp:nvSpPr>
      <dsp:spPr>
        <a:xfrm>
          <a:off x="0" y="480719"/>
          <a:ext cx="6832212" cy="47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tr-TR" sz="1300" b="1" kern="1200"/>
            <a:t>İbadethane girişlerinde; şort-etek gibi dizlerinin üzerinde açıkta kalan ve omuzları açıkta bırakan giysiler giymek ve yüksek sesle konuşmak müzik dinlemek kutsal mekânlarda yasaktır. </a:t>
          </a:r>
          <a:endParaRPr lang="en-US" sz="1300" kern="1200"/>
        </a:p>
      </dsp:txBody>
      <dsp:txXfrm>
        <a:off x="0" y="480719"/>
        <a:ext cx="6832212" cy="478148"/>
      </dsp:txXfrm>
    </dsp:sp>
    <dsp:sp modelId="{6A541A39-BE2C-4877-80E4-1EA2DFC27498}">
      <dsp:nvSpPr>
        <dsp:cNvPr id="0" name=""/>
        <dsp:cNvSpPr/>
      </dsp:nvSpPr>
      <dsp:spPr>
        <a:xfrm>
          <a:off x="0" y="958868"/>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E7B7F7B9-80ED-4C42-9C47-4D47D0772162}">
      <dsp:nvSpPr>
        <dsp:cNvPr id="0" name=""/>
        <dsp:cNvSpPr/>
      </dsp:nvSpPr>
      <dsp:spPr>
        <a:xfrm>
          <a:off x="0" y="958868"/>
          <a:ext cx="6832212" cy="47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tr-TR" sz="1300" b="1" kern="1200"/>
            <a:t>Din önderleri, çocuklar ve tanımadığınız kişiler ile fotoğraf ve video çekmek için lütfen izin isteyiniz. İzinsiz çekim yapılması yasaktır.</a:t>
          </a:r>
          <a:endParaRPr lang="en-US" sz="1300" kern="1200"/>
        </a:p>
      </dsp:txBody>
      <dsp:txXfrm>
        <a:off x="0" y="958868"/>
        <a:ext cx="6832212" cy="478148"/>
      </dsp:txXfrm>
    </dsp:sp>
    <dsp:sp modelId="{D28209BB-68C3-426C-A8E3-DA17DA5607BE}">
      <dsp:nvSpPr>
        <dsp:cNvPr id="0" name=""/>
        <dsp:cNvSpPr/>
      </dsp:nvSpPr>
      <dsp:spPr>
        <a:xfrm>
          <a:off x="0" y="1437017"/>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453D4C6D-4FF9-4FFD-8379-4FE3F3061D30}">
      <dsp:nvSpPr>
        <dsp:cNvPr id="0" name=""/>
        <dsp:cNvSpPr/>
      </dsp:nvSpPr>
      <dsp:spPr>
        <a:xfrm>
          <a:off x="0" y="1437017"/>
          <a:ext cx="6832212" cy="47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tr-TR" sz="1300" b="1" kern="1200" dirty="0"/>
            <a:t>Anıtlar ve tarihi eserlerin olduğu bölgelerde -Oyma ve kırılgan yüzeyli eser ve anıtlara oturmak ve yaslanmak yasaktır. </a:t>
          </a:r>
          <a:endParaRPr lang="en-US" sz="1300" kern="1200" dirty="0"/>
        </a:p>
      </dsp:txBody>
      <dsp:txXfrm>
        <a:off x="0" y="1437017"/>
        <a:ext cx="6832212" cy="478148"/>
      </dsp:txXfrm>
    </dsp:sp>
    <dsp:sp modelId="{A9A064D3-7A93-4C00-899F-AB76197EF899}">
      <dsp:nvSpPr>
        <dsp:cNvPr id="0" name=""/>
        <dsp:cNvSpPr/>
      </dsp:nvSpPr>
      <dsp:spPr>
        <a:xfrm>
          <a:off x="0" y="1915166"/>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6836A10-3078-469E-AFD0-F37C20DB6DA4}">
      <dsp:nvSpPr>
        <dsp:cNvPr id="0" name=""/>
        <dsp:cNvSpPr/>
      </dsp:nvSpPr>
      <dsp:spPr>
        <a:xfrm>
          <a:off x="0" y="1915166"/>
          <a:ext cx="6832212" cy="47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tr-TR" sz="1300" b="1" kern="1200"/>
            <a:t>Arkeolojik eserlerde yer değişikliği yapmak-taşımak-dokunmak ve bu eserlerin satışı yasaktır.</a:t>
          </a:r>
          <a:endParaRPr lang="en-US" sz="1300" kern="1200"/>
        </a:p>
      </dsp:txBody>
      <dsp:txXfrm>
        <a:off x="0" y="1915166"/>
        <a:ext cx="6832212" cy="478148"/>
      </dsp:txXfrm>
    </dsp:sp>
    <dsp:sp modelId="{EDDDB1F0-160D-4632-B1A1-6DCF45ECB230}">
      <dsp:nvSpPr>
        <dsp:cNvPr id="0" name=""/>
        <dsp:cNvSpPr/>
      </dsp:nvSpPr>
      <dsp:spPr>
        <a:xfrm>
          <a:off x="0" y="2393315"/>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AD93B9F-A81D-4B77-9073-84EC615752A8}">
      <dsp:nvSpPr>
        <dsp:cNvPr id="0" name=""/>
        <dsp:cNvSpPr/>
      </dsp:nvSpPr>
      <dsp:spPr>
        <a:xfrm>
          <a:off x="0" y="2393315"/>
          <a:ext cx="6832212" cy="47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tr-TR" sz="1300" b="1" kern="1200"/>
            <a:t>Alkol ve sigaranın içilmesi yasak olan bölgelerde tüketilmesi yasaktır.</a:t>
          </a:r>
          <a:endParaRPr lang="en-US" sz="1300" kern="1200"/>
        </a:p>
      </dsp:txBody>
      <dsp:txXfrm>
        <a:off x="0" y="2393315"/>
        <a:ext cx="6832212" cy="478148"/>
      </dsp:txXfrm>
    </dsp:sp>
    <dsp:sp modelId="{005F63D0-2E0E-44EC-BB38-AC2557D5390A}">
      <dsp:nvSpPr>
        <dsp:cNvPr id="0" name=""/>
        <dsp:cNvSpPr/>
      </dsp:nvSpPr>
      <dsp:spPr>
        <a:xfrm>
          <a:off x="0" y="2871463"/>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B115350D-9C80-4008-B9ED-A9E5BEBCA12C}">
      <dsp:nvSpPr>
        <dsp:cNvPr id="0" name=""/>
        <dsp:cNvSpPr/>
      </dsp:nvSpPr>
      <dsp:spPr>
        <a:xfrm>
          <a:off x="0" y="2871463"/>
          <a:ext cx="6832212" cy="47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tr-TR" sz="1300" b="1" kern="1200"/>
            <a:t>Çocuklara para-şeker vermek dilenmeye teşvik eder. Çocuklara yardım etmek istiyorsanız lütfen tanınmış hayır kurumlarına bağış yapınız. </a:t>
          </a:r>
          <a:endParaRPr lang="en-US" sz="1300" kern="1200"/>
        </a:p>
      </dsp:txBody>
      <dsp:txXfrm>
        <a:off x="0" y="2871463"/>
        <a:ext cx="6832212" cy="478148"/>
      </dsp:txXfrm>
    </dsp:sp>
    <dsp:sp modelId="{0066AD42-57CB-4C16-9D1F-F0671058860C}">
      <dsp:nvSpPr>
        <dsp:cNvPr id="0" name=""/>
        <dsp:cNvSpPr/>
      </dsp:nvSpPr>
      <dsp:spPr>
        <a:xfrm>
          <a:off x="0" y="3349612"/>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99A680D-D54D-41A6-B29F-91E9B1118250}">
      <dsp:nvSpPr>
        <dsp:cNvPr id="0" name=""/>
        <dsp:cNvSpPr/>
      </dsp:nvSpPr>
      <dsp:spPr>
        <a:xfrm>
          <a:off x="0" y="3349612"/>
          <a:ext cx="6832212" cy="47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tr-TR" sz="1300" b="1" kern="1200"/>
            <a:t>Kamuya açık alanlarda cinsel organı açıkta bırakacak şekilde teşhir etmek kesinlikle yasaktır ve cezaya tabidir.</a:t>
          </a:r>
          <a:endParaRPr lang="en-US" sz="1300" kern="1200"/>
        </a:p>
      </dsp:txBody>
      <dsp:txXfrm>
        <a:off x="0" y="3349612"/>
        <a:ext cx="6832212" cy="478148"/>
      </dsp:txXfrm>
    </dsp:sp>
    <dsp:sp modelId="{5C1F5988-1591-4666-ACB2-5494F98D5CB1}">
      <dsp:nvSpPr>
        <dsp:cNvPr id="0" name=""/>
        <dsp:cNvSpPr/>
      </dsp:nvSpPr>
      <dsp:spPr>
        <a:xfrm>
          <a:off x="0" y="3827761"/>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30B8EC22-E63E-4934-932C-CF59DDAFD009}">
      <dsp:nvSpPr>
        <dsp:cNvPr id="0" name=""/>
        <dsp:cNvSpPr/>
      </dsp:nvSpPr>
      <dsp:spPr>
        <a:xfrm>
          <a:off x="0" y="3827761"/>
          <a:ext cx="6832212" cy="47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tr-TR" sz="1300" b="1" kern="1200"/>
            <a:t>Tehdit altındaki yaban hayatı türlerinden Üretilen yasadışı ürünler / hediyelik eşyalarının satın alınmasından kaçınılmalıdır.</a:t>
          </a:r>
          <a:endParaRPr lang="en-US" sz="1300" kern="1200"/>
        </a:p>
      </dsp:txBody>
      <dsp:txXfrm>
        <a:off x="0" y="3827761"/>
        <a:ext cx="6832212" cy="478148"/>
      </dsp:txXfrm>
    </dsp:sp>
    <dsp:sp modelId="{F3E233F4-6F23-4C2D-A434-57FB929E0159}">
      <dsp:nvSpPr>
        <dsp:cNvPr id="0" name=""/>
        <dsp:cNvSpPr/>
      </dsp:nvSpPr>
      <dsp:spPr>
        <a:xfrm>
          <a:off x="0" y="4305910"/>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14FFCEA3-5FC5-4992-921A-4A99B795F5FF}">
      <dsp:nvSpPr>
        <dsp:cNvPr id="0" name=""/>
        <dsp:cNvSpPr/>
      </dsp:nvSpPr>
      <dsp:spPr>
        <a:xfrm>
          <a:off x="0" y="4305910"/>
          <a:ext cx="6832212" cy="47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tr-TR" sz="1300" b="1" kern="1200"/>
            <a:t>Çevreyi ve doğayı kirletmek kesinlikle yasaktır. Tespit edilmesi durumunda cezaya tabidir</a:t>
          </a:r>
          <a:endParaRPr lang="en-US" sz="1300" kern="1200"/>
        </a:p>
      </dsp:txBody>
      <dsp:txXfrm>
        <a:off x="0" y="4305910"/>
        <a:ext cx="6832212" cy="478148"/>
      </dsp:txXfrm>
    </dsp:sp>
    <dsp:sp modelId="{4DD455E7-F1F7-419D-8CB4-8B74C61FE5F6}">
      <dsp:nvSpPr>
        <dsp:cNvPr id="0" name=""/>
        <dsp:cNvSpPr/>
      </dsp:nvSpPr>
      <dsp:spPr>
        <a:xfrm>
          <a:off x="0" y="4784059"/>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FC1FAA4B-1553-4362-AC5F-D79C1A1F8B6A}">
      <dsp:nvSpPr>
        <dsp:cNvPr id="0" name=""/>
        <dsp:cNvSpPr/>
      </dsp:nvSpPr>
      <dsp:spPr>
        <a:xfrm>
          <a:off x="0" y="4784059"/>
          <a:ext cx="6832212" cy="47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tr-TR" sz="1300" b="1" kern="1200"/>
            <a:t>Ormanda ve parklarda ateş yakmak ,izinsiz piknik yapmak ve hayvanları beslemek yasaktır.</a:t>
          </a:r>
          <a:endParaRPr lang="en-US" sz="1300" kern="1200"/>
        </a:p>
      </dsp:txBody>
      <dsp:txXfrm>
        <a:off x="0" y="4784059"/>
        <a:ext cx="6832212" cy="47814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1275" y="0"/>
            <a:ext cx="2946400" cy="498475"/>
          </a:xfrm>
          <a:prstGeom prst="rect">
            <a:avLst/>
          </a:prstGeom>
        </p:spPr>
        <p:txBody>
          <a:bodyPr vert="horz" lIns="91440" tIns="45720" rIns="91440" bIns="45720" rtlCol="0"/>
          <a:lstStyle>
            <a:lvl1pPr algn="r">
              <a:defRPr sz="1200"/>
            </a:lvl1pPr>
          </a:lstStyle>
          <a:p>
            <a:fld id="{D307626D-213B-44A4-893C-897E5D1E51D5}" type="datetimeFigureOut">
              <a:rPr lang="tr-TR" smtClean="0"/>
              <a:t>10.02.2025</a:t>
            </a:fld>
            <a:endParaRPr lang="tr-TR"/>
          </a:p>
        </p:txBody>
      </p:sp>
      <p:sp>
        <p:nvSpPr>
          <p:cNvPr id="4" name="Slayt Görüntüsü Yer Tutucusu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450" y="4778375"/>
            <a:ext cx="5440363" cy="3910013"/>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1275" y="9431338"/>
            <a:ext cx="2946400" cy="498475"/>
          </a:xfrm>
          <a:prstGeom prst="rect">
            <a:avLst/>
          </a:prstGeom>
        </p:spPr>
        <p:txBody>
          <a:bodyPr vert="horz" lIns="91440" tIns="45720" rIns="91440" bIns="45720" rtlCol="0" anchor="b"/>
          <a:lstStyle>
            <a:lvl1pPr algn="r">
              <a:defRPr sz="1200"/>
            </a:lvl1pPr>
          </a:lstStyle>
          <a:p>
            <a:fld id="{828C9550-E7E9-40F4-89E2-018173D048EA}" type="slidenum">
              <a:rPr lang="tr-TR" smtClean="0"/>
              <a:t>‹#›</a:t>
            </a:fld>
            <a:endParaRPr lang="tr-TR"/>
          </a:p>
        </p:txBody>
      </p:sp>
    </p:spTree>
    <p:extLst>
      <p:ext uri="{BB962C8B-B14F-4D97-AF65-F5344CB8AC3E}">
        <p14:creationId xmlns:p14="http://schemas.microsoft.com/office/powerpoint/2010/main" val="74032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8C9550-E7E9-40F4-89E2-018173D048EA}" type="slidenum">
              <a:rPr lang="tr-TR" smtClean="0"/>
              <a:t>20</a:t>
            </a:fld>
            <a:endParaRPr lang="tr-TR"/>
          </a:p>
        </p:txBody>
      </p:sp>
    </p:spTree>
    <p:extLst>
      <p:ext uri="{BB962C8B-B14F-4D97-AF65-F5344CB8AC3E}">
        <p14:creationId xmlns:p14="http://schemas.microsoft.com/office/powerpoint/2010/main" val="351779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8C9550-E7E9-40F4-89E2-018173D048EA}" type="slidenum">
              <a:rPr lang="tr-TR" smtClean="0"/>
              <a:t>25</a:t>
            </a:fld>
            <a:endParaRPr lang="tr-TR" dirty="0"/>
          </a:p>
        </p:txBody>
      </p:sp>
    </p:spTree>
    <p:extLst>
      <p:ext uri="{BB962C8B-B14F-4D97-AF65-F5344CB8AC3E}">
        <p14:creationId xmlns:p14="http://schemas.microsoft.com/office/powerpoint/2010/main" val="167289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a:t>Asıl başlık stilini düzenlemek için tıklayın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6563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6719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a:t>Asıl başlık stilini düzenlemek için tıklayın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30549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düzenlemek için tıklayın</a:t>
            </a:r>
          </a:p>
        </p:txBody>
      </p:sp>
      <p:sp>
        <p:nvSpPr>
          <p:cNvPr id="5" name="Date Placeholder 4"/>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1063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a:t>Asıl başlık stilini düzenlemek için tıklayın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düzenlemek için tıklayın</a:t>
            </a:r>
          </a:p>
        </p:txBody>
      </p:sp>
      <p:sp>
        <p:nvSpPr>
          <p:cNvPr id="5" name="Date Placeholder 4"/>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22084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a:t>Asıl başlık stilini düzenlemek için tıklayın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düzenlemek için tıklayın</a:t>
            </a:r>
          </a:p>
        </p:txBody>
      </p:sp>
      <p:sp>
        <p:nvSpPr>
          <p:cNvPr id="5" name="Date Placeholder 4"/>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4511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3876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759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a:t>Asıl başlık stilini düzenlemek için tıklayın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8443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9372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1149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1220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291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4039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a:t>Asıl başlık stilini düzenlemek için tıklayın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7001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61BEF0D-F0BB-DE4B-95CE-6DB70DBA9567}" type="datetimeFigureOut">
              <a:rPr lang="en-US" smtClean="0"/>
              <a:pPr/>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5191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2/10/2025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935729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5.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8.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9.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0.tmp"/><Relationship Id="rId1" Type="http://schemas.openxmlformats.org/officeDocument/2006/relationships/slideLayout" Target="../slideLayouts/slideLayout2.xml"/><Relationship Id="rId5" Type="http://schemas.openxmlformats.org/officeDocument/2006/relationships/hyperlink" Target="http://www.avlakharitalar&#305;.tarimorman.gov.tr/" TargetMode="External"/><Relationship Id="rId4" Type="http://schemas.openxmlformats.org/officeDocument/2006/relationships/image" Target="../media/image71.tmp"/></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06" name="Rectangle 1105">
            <a:extLst>
              <a:ext uri="{FF2B5EF4-FFF2-40B4-BE49-F238E27FC236}">
                <a16:creationId xmlns:a16="http://schemas.microsoft.com/office/drawing/2014/main" id="{AE5540E8-174D-4A58-9CFA-CCB84F78F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08" name="Group 1107">
            <a:extLst>
              <a:ext uri="{FF2B5EF4-FFF2-40B4-BE49-F238E27FC236}">
                <a16:creationId xmlns:a16="http://schemas.microsoft.com/office/drawing/2014/main" id="{DBD88261-C465-40D4-A173-0C85040B74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109" name="Freeform 11">
              <a:extLst>
                <a:ext uri="{FF2B5EF4-FFF2-40B4-BE49-F238E27FC236}">
                  <a16:creationId xmlns:a16="http://schemas.microsoft.com/office/drawing/2014/main" id="{54A19484-DB22-422D-82A8-EF40693907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tr-TR"/>
            </a:p>
          </p:txBody>
        </p:sp>
        <p:sp>
          <p:nvSpPr>
            <p:cNvPr id="1110" name="Freeform 12">
              <a:extLst>
                <a:ext uri="{FF2B5EF4-FFF2-40B4-BE49-F238E27FC236}">
                  <a16:creationId xmlns:a16="http://schemas.microsoft.com/office/drawing/2014/main" id="{2220ED02-51DC-438A-8922-AAD899F5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tr-TR"/>
            </a:p>
          </p:txBody>
        </p:sp>
        <p:sp>
          <p:nvSpPr>
            <p:cNvPr id="1111" name="Freeform 13">
              <a:extLst>
                <a:ext uri="{FF2B5EF4-FFF2-40B4-BE49-F238E27FC236}">
                  <a16:creationId xmlns:a16="http://schemas.microsoft.com/office/drawing/2014/main" id="{AD60794C-4943-437B-ADC2-C4C756DB9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tr-TR"/>
            </a:p>
          </p:txBody>
        </p:sp>
        <p:sp>
          <p:nvSpPr>
            <p:cNvPr id="1112" name="Freeform 14">
              <a:extLst>
                <a:ext uri="{FF2B5EF4-FFF2-40B4-BE49-F238E27FC236}">
                  <a16:creationId xmlns:a16="http://schemas.microsoft.com/office/drawing/2014/main" id="{4CD107A9-D71C-4451-B945-6F9EE6AF2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tr-TR"/>
            </a:p>
          </p:txBody>
        </p:sp>
        <p:sp>
          <p:nvSpPr>
            <p:cNvPr id="1113" name="Freeform 15">
              <a:extLst>
                <a:ext uri="{FF2B5EF4-FFF2-40B4-BE49-F238E27FC236}">
                  <a16:creationId xmlns:a16="http://schemas.microsoft.com/office/drawing/2014/main" id="{88ABA25E-F03F-4C7B-89D4-588D8112A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tr-TR"/>
            </a:p>
          </p:txBody>
        </p:sp>
        <p:sp>
          <p:nvSpPr>
            <p:cNvPr id="1114" name="Freeform 16">
              <a:extLst>
                <a:ext uri="{FF2B5EF4-FFF2-40B4-BE49-F238E27FC236}">
                  <a16:creationId xmlns:a16="http://schemas.microsoft.com/office/drawing/2014/main" id="{C38D5496-8BB2-4226-9C0B-84F697CB5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tr-TR"/>
            </a:p>
          </p:txBody>
        </p:sp>
        <p:sp>
          <p:nvSpPr>
            <p:cNvPr id="1115" name="Freeform 17">
              <a:extLst>
                <a:ext uri="{FF2B5EF4-FFF2-40B4-BE49-F238E27FC236}">
                  <a16:creationId xmlns:a16="http://schemas.microsoft.com/office/drawing/2014/main" id="{8C08634F-B5C4-4BD4-9B17-67BE664E4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tr-TR"/>
            </a:p>
          </p:txBody>
        </p:sp>
        <p:sp>
          <p:nvSpPr>
            <p:cNvPr id="1116" name="Freeform 18">
              <a:extLst>
                <a:ext uri="{FF2B5EF4-FFF2-40B4-BE49-F238E27FC236}">
                  <a16:creationId xmlns:a16="http://schemas.microsoft.com/office/drawing/2014/main" id="{B6B31D1D-900C-4BD4-99C3-07CC1BF04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tr-TR"/>
            </a:p>
          </p:txBody>
        </p:sp>
        <p:sp>
          <p:nvSpPr>
            <p:cNvPr id="1117" name="Freeform 19">
              <a:extLst>
                <a:ext uri="{FF2B5EF4-FFF2-40B4-BE49-F238E27FC236}">
                  <a16:creationId xmlns:a16="http://schemas.microsoft.com/office/drawing/2014/main" id="{F7ABF577-5FF0-4383-8C29-5804A278D5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tr-TR"/>
            </a:p>
          </p:txBody>
        </p:sp>
        <p:sp>
          <p:nvSpPr>
            <p:cNvPr id="1118" name="Freeform 20">
              <a:extLst>
                <a:ext uri="{FF2B5EF4-FFF2-40B4-BE49-F238E27FC236}">
                  <a16:creationId xmlns:a16="http://schemas.microsoft.com/office/drawing/2014/main" id="{D8070F6D-20E0-4390-9861-AC1C64EFDE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tr-TR"/>
            </a:p>
          </p:txBody>
        </p:sp>
        <p:sp>
          <p:nvSpPr>
            <p:cNvPr id="1119" name="Freeform 21">
              <a:extLst>
                <a:ext uri="{FF2B5EF4-FFF2-40B4-BE49-F238E27FC236}">
                  <a16:creationId xmlns:a16="http://schemas.microsoft.com/office/drawing/2014/main" id="{00424DA1-CB15-40C4-AE33-7258CF10A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tr-TR"/>
            </a:p>
          </p:txBody>
        </p:sp>
        <p:sp>
          <p:nvSpPr>
            <p:cNvPr id="1120" name="Freeform 22">
              <a:extLst>
                <a:ext uri="{FF2B5EF4-FFF2-40B4-BE49-F238E27FC236}">
                  <a16:creationId xmlns:a16="http://schemas.microsoft.com/office/drawing/2014/main" id="{B31C9E01-ACF4-4B49-A7C9-BC9D193E19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tr-TR"/>
            </a:p>
          </p:txBody>
        </p:sp>
      </p:grpSp>
      <p:grpSp>
        <p:nvGrpSpPr>
          <p:cNvPr id="1122" name="Group 1121">
            <a:extLst>
              <a:ext uri="{FF2B5EF4-FFF2-40B4-BE49-F238E27FC236}">
                <a16:creationId xmlns:a16="http://schemas.microsoft.com/office/drawing/2014/main" id="{28D45F56-6D82-4395-A608-8547455E79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1123" name="Freeform 27">
              <a:extLst>
                <a:ext uri="{FF2B5EF4-FFF2-40B4-BE49-F238E27FC236}">
                  <a16:creationId xmlns:a16="http://schemas.microsoft.com/office/drawing/2014/main" id="{9EB8D63B-793D-4EA1-AED2-BB38FCB9B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tr-TR"/>
            </a:p>
          </p:txBody>
        </p:sp>
        <p:sp>
          <p:nvSpPr>
            <p:cNvPr id="1124" name="Freeform 28">
              <a:extLst>
                <a:ext uri="{FF2B5EF4-FFF2-40B4-BE49-F238E27FC236}">
                  <a16:creationId xmlns:a16="http://schemas.microsoft.com/office/drawing/2014/main" id="{E70D3E17-8996-49D0-A43B-103405EBF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tr-TR"/>
            </a:p>
          </p:txBody>
        </p:sp>
        <p:sp>
          <p:nvSpPr>
            <p:cNvPr id="1125" name="Freeform 29">
              <a:extLst>
                <a:ext uri="{FF2B5EF4-FFF2-40B4-BE49-F238E27FC236}">
                  <a16:creationId xmlns:a16="http://schemas.microsoft.com/office/drawing/2014/main" id="{98838ACD-7D8A-4545-A014-AA11B13AF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tr-TR"/>
            </a:p>
          </p:txBody>
        </p:sp>
        <p:sp>
          <p:nvSpPr>
            <p:cNvPr id="1126" name="Freeform 30">
              <a:extLst>
                <a:ext uri="{FF2B5EF4-FFF2-40B4-BE49-F238E27FC236}">
                  <a16:creationId xmlns:a16="http://schemas.microsoft.com/office/drawing/2014/main" id="{B77B188C-74FA-4943-A220-3E16CF5E3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tr-TR"/>
            </a:p>
          </p:txBody>
        </p:sp>
        <p:sp>
          <p:nvSpPr>
            <p:cNvPr id="1127" name="Freeform 31">
              <a:extLst>
                <a:ext uri="{FF2B5EF4-FFF2-40B4-BE49-F238E27FC236}">
                  <a16:creationId xmlns:a16="http://schemas.microsoft.com/office/drawing/2014/main" id="{CCD8C6BB-EF25-4716-A3BA-F143D5355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tr-TR"/>
            </a:p>
          </p:txBody>
        </p:sp>
        <p:sp>
          <p:nvSpPr>
            <p:cNvPr id="1128" name="Freeform 32">
              <a:extLst>
                <a:ext uri="{FF2B5EF4-FFF2-40B4-BE49-F238E27FC236}">
                  <a16:creationId xmlns:a16="http://schemas.microsoft.com/office/drawing/2014/main" id="{1F97C13A-CDA7-42D3-AE29-B155EA83F9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tr-TR"/>
            </a:p>
          </p:txBody>
        </p:sp>
        <p:sp>
          <p:nvSpPr>
            <p:cNvPr id="1129" name="Freeform 33">
              <a:extLst>
                <a:ext uri="{FF2B5EF4-FFF2-40B4-BE49-F238E27FC236}">
                  <a16:creationId xmlns:a16="http://schemas.microsoft.com/office/drawing/2014/main" id="{A6124CAD-5AEC-4FE8-A24D-01C8A8200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tr-TR"/>
            </a:p>
          </p:txBody>
        </p:sp>
        <p:sp>
          <p:nvSpPr>
            <p:cNvPr id="1135" name="Freeform 34">
              <a:extLst>
                <a:ext uri="{FF2B5EF4-FFF2-40B4-BE49-F238E27FC236}">
                  <a16:creationId xmlns:a16="http://schemas.microsoft.com/office/drawing/2014/main" id="{B203DF4F-C0EF-426B-87F8-3BEC125F5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tr-TR"/>
            </a:p>
          </p:txBody>
        </p:sp>
        <p:sp>
          <p:nvSpPr>
            <p:cNvPr id="1131" name="Freeform 35">
              <a:extLst>
                <a:ext uri="{FF2B5EF4-FFF2-40B4-BE49-F238E27FC236}">
                  <a16:creationId xmlns:a16="http://schemas.microsoft.com/office/drawing/2014/main" id="{060CBB20-30B1-4ED3-BB26-9D43FCD78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tr-TR"/>
            </a:p>
          </p:txBody>
        </p:sp>
        <p:sp>
          <p:nvSpPr>
            <p:cNvPr id="1132" name="Freeform 36">
              <a:extLst>
                <a:ext uri="{FF2B5EF4-FFF2-40B4-BE49-F238E27FC236}">
                  <a16:creationId xmlns:a16="http://schemas.microsoft.com/office/drawing/2014/main" id="{0FED8F8B-7E0C-41EF-8DF7-CCD67A76E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tr-TR"/>
            </a:p>
          </p:txBody>
        </p:sp>
        <p:sp>
          <p:nvSpPr>
            <p:cNvPr id="1133" name="Freeform 37">
              <a:extLst>
                <a:ext uri="{FF2B5EF4-FFF2-40B4-BE49-F238E27FC236}">
                  <a16:creationId xmlns:a16="http://schemas.microsoft.com/office/drawing/2014/main" id="{8090CB5D-8834-49D9-A912-23897AE449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tr-TR"/>
            </a:p>
          </p:txBody>
        </p:sp>
        <p:sp>
          <p:nvSpPr>
            <p:cNvPr id="1134" name="Freeform 38">
              <a:extLst>
                <a:ext uri="{FF2B5EF4-FFF2-40B4-BE49-F238E27FC236}">
                  <a16:creationId xmlns:a16="http://schemas.microsoft.com/office/drawing/2014/main" id="{9D8C2EA9-CE52-475C-9008-FEC8AE2E5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tr-TR"/>
            </a:p>
          </p:txBody>
        </p:sp>
      </p:grpSp>
      <p:sp>
        <p:nvSpPr>
          <p:cNvPr id="2" name="Title 1"/>
          <p:cNvSpPr>
            <a:spLocks noGrp="1"/>
          </p:cNvSpPr>
          <p:nvPr>
            <p:ph type="title"/>
          </p:nvPr>
        </p:nvSpPr>
        <p:spPr>
          <a:xfrm>
            <a:off x="4659520" y="624110"/>
            <a:ext cx="6845092" cy="1280890"/>
          </a:xfrm>
        </p:spPr>
        <p:txBody>
          <a:bodyPr vert="horz" lIns="91440" tIns="45720" rIns="91440" bIns="45720" rtlCol="0" anchor="t">
            <a:normAutofit/>
          </a:bodyPr>
          <a:lstStyle/>
          <a:p>
            <a:r>
              <a:rPr lang="en-US" b="1"/>
              <a:t>ISTANBUL ŞEHİR REHBERİ – ISTANBUL CITY GUIDE</a:t>
            </a:r>
          </a:p>
        </p:txBody>
      </p:sp>
      <p:sp>
        <p:nvSpPr>
          <p:cNvPr id="1136" name="Rectangle 1135">
            <a:extLst>
              <a:ext uri="{FF2B5EF4-FFF2-40B4-BE49-F238E27FC236}">
                <a16:creationId xmlns:a16="http://schemas.microsoft.com/office/drawing/2014/main" id="{8452A1CE-8F6F-4F67-9167-1FD2AADC0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1138" name="Freeform 11">
            <a:extLst>
              <a:ext uri="{FF2B5EF4-FFF2-40B4-BE49-F238E27FC236}">
                <a16:creationId xmlns:a16="http://schemas.microsoft.com/office/drawing/2014/main" id="{8AAE580A-28A3-432E-B8ED-C8E6386F0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tr-TR"/>
          </a:p>
        </p:txBody>
      </p:sp>
      <p:pic>
        <p:nvPicPr>
          <p:cNvPr id="7" name="Drawing 3" descr="73d1372f-daee-4877-9c81-a36678b208b1.jpg"/>
          <p:cNvPicPr/>
          <p:nvPr/>
        </p:nvPicPr>
        <p:blipFill>
          <a:blip r:embed="rId2"/>
          <a:srcRect t="17502" r="-4" b="-4"/>
          <a:stretch/>
        </p:blipFill>
        <p:spPr>
          <a:xfrm>
            <a:off x="1" y="10"/>
            <a:ext cx="2725111" cy="1710438"/>
          </a:xfrm>
          <a:prstGeom prst="rect">
            <a:avLst/>
          </a:prstGeom>
        </p:spPr>
      </p:pic>
      <p:pic>
        <p:nvPicPr>
          <p:cNvPr id="4" name="Drawing 1" descr="56cb3f33-5ac2-4c3b-9fad-c77e4f7a9c90.jpg"/>
          <p:cNvPicPr>
            <a:picLocks noGrp="1"/>
          </p:cNvPicPr>
          <p:nvPr>
            <p:ph idx="1"/>
          </p:nvPr>
        </p:nvPicPr>
        <p:blipFill>
          <a:blip r:embed="rId3"/>
          <a:srcRect t="5664" r="-3" b="-3"/>
          <a:stretch/>
        </p:blipFill>
        <p:spPr>
          <a:xfrm>
            <a:off x="-2" y="1727507"/>
            <a:ext cx="2735480" cy="1710448"/>
          </a:xfrm>
          <a:prstGeom prst="rect">
            <a:avLst/>
          </a:prstGeom>
        </p:spPr>
      </p:pic>
      <p:cxnSp>
        <p:nvCxnSpPr>
          <p:cNvPr id="1140" name="Straight Connector 1139">
            <a:extLst>
              <a:ext uri="{FF2B5EF4-FFF2-40B4-BE49-F238E27FC236}">
                <a16:creationId xmlns:a16="http://schemas.microsoft.com/office/drawing/2014/main" id="{10EFBEFD-BD66-4021-8034-EEE67B1354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0448"/>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pic>
        <p:nvPicPr>
          <p:cNvPr id="10" name="Drawing 2" descr="fc92ac35-ec13-4b4f-8c32-b734aa828278.jpg"/>
          <p:cNvPicPr/>
          <p:nvPr/>
        </p:nvPicPr>
        <p:blipFill>
          <a:blip r:embed="rId4"/>
          <a:srcRect l="1970" r="8071"/>
          <a:stretch/>
        </p:blipFill>
        <p:spPr>
          <a:xfrm>
            <a:off x="-2" y="3420895"/>
            <a:ext cx="2735480" cy="1710448"/>
          </a:xfrm>
          <a:prstGeom prst="rect">
            <a:avLst/>
          </a:prstGeom>
        </p:spPr>
      </p:pic>
      <p:cxnSp>
        <p:nvCxnSpPr>
          <p:cNvPr id="1142" name="Straight Connector 1141">
            <a:extLst>
              <a:ext uri="{FF2B5EF4-FFF2-40B4-BE49-F238E27FC236}">
                <a16:creationId xmlns:a16="http://schemas.microsoft.com/office/drawing/2014/main" id="{2661A789-2CEF-41D2-B901-8CDB5C3C85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0896"/>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pic>
        <p:nvPicPr>
          <p:cNvPr id="6" name="Drawing 4" descr="2153f196-0799-49a6-95e7-cf52e0296ee9.jpg"/>
          <p:cNvPicPr/>
          <p:nvPr/>
        </p:nvPicPr>
        <p:blipFill>
          <a:blip r:embed="rId5"/>
          <a:srcRect r="1393" b="2"/>
          <a:stretch/>
        </p:blipFill>
        <p:spPr>
          <a:xfrm>
            <a:off x="3" y="5107977"/>
            <a:ext cx="2717601" cy="1750023"/>
          </a:xfrm>
          <a:prstGeom prst="rect">
            <a:avLst/>
          </a:prstGeom>
        </p:spPr>
      </p:pic>
      <p:cxnSp>
        <p:nvCxnSpPr>
          <p:cNvPr id="1144" name="Straight Connector 1143">
            <a:extLst>
              <a:ext uri="{FF2B5EF4-FFF2-40B4-BE49-F238E27FC236}">
                <a16:creationId xmlns:a16="http://schemas.microsoft.com/office/drawing/2014/main" id="{41E94A0C-E2BA-457D-B917-CB16330483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131344"/>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656667" y="2133600"/>
            <a:ext cx="6847944" cy="3777622"/>
          </a:xfrm>
          <a:prstGeom prst="rect">
            <a:avLst/>
          </a:prstGeom>
        </p:spPr>
        <p:txBody>
          <a:bodyPr vert="horz" lIns="91440" tIns="45720" rIns="91440" bIns="45720" rtlCol="0">
            <a:normAutofit/>
          </a:bodyPr>
          <a:lstStyle/>
          <a:p>
            <a:pPr marL="171450" indent="-171450">
              <a:lnSpc>
                <a:spcPct val="90000"/>
              </a:lnSpc>
              <a:spcBef>
                <a:spcPts val="1000"/>
              </a:spcBef>
              <a:buClr>
                <a:schemeClr val="accent1"/>
              </a:buClr>
              <a:buFont typeface="Wingdings 3" charset="2"/>
              <a:buChar char=""/>
            </a:pPr>
            <a:endParaRPr lang="en-US" sz="15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endParaRPr lang="en-US" sz="15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r>
              <a:rPr lang="en-US" sz="1500" b="1">
                <a:solidFill>
                  <a:schemeClr val="tx1">
                    <a:lumMod val="75000"/>
                    <a:lumOff val="25000"/>
                  </a:schemeClr>
                </a:solidFill>
              </a:rPr>
              <a:t>Dolmabahçe Sarayı, İstanbul, Beşiktaş'ta, Kabataş'tan Beşiktaş'a uzanan Dolmabahçe Caddesi'yle İstanbul Boğazı arasında, 250.000 m²'lik bir alan üzerinde bulunan Osmanlı sarayı. Marmara Denizi'nden Boğaziçi'ne deniz yoluyla girişte sol kıyıda, Üsküdar ve Kuzguncuk'un karşısında yer alır. Sultan Abdülmecid tarafından inşa ettirilen sarayın yapımı 1843 yılında başlayıp 1856 yılında bitirilmiştir. Günümüzde müze olarak kullanılmaktadır</a:t>
            </a:r>
          </a:p>
          <a:p>
            <a:pPr>
              <a:lnSpc>
                <a:spcPct val="90000"/>
              </a:lnSpc>
              <a:spcBef>
                <a:spcPts val="1000"/>
              </a:spcBef>
              <a:buClr>
                <a:schemeClr val="accent1"/>
              </a:buClr>
              <a:buFont typeface="Wingdings 3" charset="2"/>
              <a:buChar char=""/>
            </a:pPr>
            <a:endParaRPr lang="en-US" sz="15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r>
              <a:rPr lang="en-US" sz="1500" b="1">
                <a:solidFill>
                  <a:schemeClr val="tx1">
                    <a:lumMod val="75000"/>
                    <a:lumOff val="25000"/>
                  </a:schemeClr>
                </a:solidFill>
              </a:rPr>
              <a:t>Dolmabahçe Palace is an Ottoman palace located in Istanbul, Beşiktaş, on Dolmabahçe Avenue, which stretches from Kabataş to Beşiktaş, situated between the Marmara Sea and the Bosphorus on a 250,000 m² area. It is located on the left shore when entering the Bosphorus from the Marmara Sea, across from Üsküdar and Kuzguncuk. The palace was commissioned by Sultan Abdülmecid and construction began in 1843, completing in 1856. Today, it is used as a museum.</a:t>
            </a:r>
            <a:r>
              <a:rPr lang="en-US" sz="1500" b="1" i="1">
                <a:solidFill>
                  <a:schemeClr val="tx1">
                    <a:lumMod val="75000"/>
                    <a:lumOff val="25000"/>
                  </a:schemeClr>
                </a:solidFill>
              </a:rPr>
              <a:t> </a:t>
            </a:r>
          </a:p>
          <a:p>
            <a:pPr marL="171450" indent="-171450">
              <a:lnSpc>
                <a:spcPct val="90000"/>
              </a:lnSpc>
              <a:spcBef>
                <a:spcPts val="1000"/>
              </a:spcBef>
              <a:buClr>
                <a:schemeClr val="accent1"/>
              </a:buClr>
              <a:buFont typeface="Wingdings 3" charset="2"/>
              <a:buChar char=""/>
            </a:pPr>
            <a:endParaRPr lang="en-US" sz="1500" b="1" i="1">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500">
              <a:solidFill>
                <a:schemeClr val="tx1">
                  <a:lumMod val="75000"/>
                  <a:lumOff val="25000"/>
                </a:schemeClr>
              </a:solidFill>
            </a:endParaRPr>
          </a:p>
        </p:txBody>
      </p:sp>
      <p:pic>
        <p:nvPicPr>
          <p:cNvPr id="1028" name="Picture 4" descr="metin, yazı tipi, grafik, grafik tasarım içeren bir resim&#10;&#10;Yapay zeka tarafından oluşturulan içerik yanlış olabili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107856" y="37557"/>
            <a:ext cx="2015317" cy="71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012481"/>
      </p:ext>
    </p:extLst>
  </p:cSld>
  <p:clrMapOvr>
    <a:masterClrMapping/>
  </p:clrMapOvr>
  <mc:AlternateContent xmlns:mc="http://schemas.openxmlformats.org/markup-compatibility/2006" xmlns:p14="http://schemas.microsoft.com/office/powerpoint/2010/main">
    <mc:Choice Requires="p14">
      <p:transition p14:dur="10" advTm="12145"/>
    </mc:Choice>
    <mc:Fallback xmlns="">
      <p:transition advTm="121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1" name="Group 57">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85"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tr-TR"/>
            </a:p>
          </p:txBody>
        </p:sp>
        <p:sp>
          <p:nvSpPr>
            <p:cNvPr id="60"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tr-TR"/>
            </a:p>
          </p:txBody>
        </p:sp>
        <p:sp>
          <p:nvSpPr>
            <p:cNvPr id="61"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tr-TR"/>
            </a:p>
          </p:txBody>
        </p:sp>
        <p:sp>
          <p:nvSpPr>
            <p:cNvPr id="62"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tr-TR"/>
            </a:p>
          </p:txBody>
        </p:sp>
        <p:sp>
          <p:nvSpPr>
            <p:cNvPr id="63"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tr-TR"/>
            </a:p>
          </p:txBody>
        </p:sp>
        <p:sp>
          <p:nvSpPr>
            <p:cNvPr id="64"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tr-TR"/>
            </a:p>
          </p:txBody>
        </p:sp>
        <p:sp>
          <p:nvSpPr>
            <p:cNvPr id="65"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tr-TR"/>
            </a:p>
          </p:txBody>
        </p:sp>
        <p:sp>
          <p:nvSpPr>
            <p:cNvPr id="66"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tr-TR"/>
            </a:p>
          </p:txBody>
        </p:sp>
        <p:sp>
          <p:nvSpPr>
            <p:cNvPr id="67"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tr-TR"/>
            </a:p>
          </p:txBody>
        </p:sp>
        <p:sp>
          <p:nvSpPr>
            <p:cNvPr id="68"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tr-TR"/>
            </a:p>
          </p:txBody>
        </p:sp>
        <p:sp>
          <p:nvSpPr>
            <p:cNvPr id="69"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tr-TR"/>
            </a:p>
          </p:txBody>
        </p:sp>
        <p:sp>
          <p:nvSpPr>
            <p:cNvPr id="70"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tr-TR"/>
            </a:p>
          </p:txBody>
        </p:sp>
      </p:grpSp>
      <p:grpSp>
        <p:nvGrpSpPr>
          <p:cNvPr id="72" name="Group 71">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73"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tr-TR"/>
            </a:p>
          </p:txBody>
        </p:sp>
        <p:sp>
          <p:nvSpPr>
            <p:cNvPr id="74"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tr-TR"/>
            </a:p>
          </p:txBody>
        </p:sp>
        <p:sp>
          <p:nvSpPr>
            <p:cNvPr id="75"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tr-TR"/>
            </a:p>
          </p:txBody>
        </p:sp>
        <p:sp>
          <p:nvSpPr>
            <p:cNvPr id="76"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tr-TR"/>
            </a:p>
          </p:txBody>
        </p:sp>
        <p:sp>
          <p:nvSpPr>
            <p:cNvPr id="77"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tr-TR"/>
            </a:p>
          </p:txBody>
        </p:sp>
        <p:sp>
          <p:nvSpPr>
            <p:cNvPr id="78"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tr-TR"/>
            </a:p>
          </p:txBody>
        </p:sp>
        <p:sp>
          <p:nvSpPr>
            <p:cNvPr id="79"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tr-TR"/>
            </a:p>
          </p:txBody>
        </p:sp>
        <p:sp>
          <p:nvSpPr>
            <p:cNvPr id="80"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tr-TR"/>
            </a:p>
          </p:txBody>
        </p:sp>
        <p:sp>
          <p:nvSpPr>
            <p:cNvPr id="81"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tr-TR"/>
            </a:p>
          </p:txBody>
        </p:sp>
        <p:sp>
          <p:nvSpPr>
            <p:cNvPr id="82"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tr-TR"/>
            </a:p>
          </p:txBody>
        </p:sp>
        <p:sp>
          <p:nvSpPr>
            <p:cNvPr id="83"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tr-TR"/>
            </a:p>
          </p:txBody>
        </p:sp>
        <p:sp>
          <p:nvSpPr>
            <p:cNvPr id="84"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tr-TR"/>
            </a:p>
          </p:txBody>
        </p:sp>
      </p:grpSp>
      <p:sp>
        <p:nvSpPr>
          <p:cNvPr id="2" name="Title 1"/>
          <p:cNvSpPr>
            <a:spLocks noGrp="1"/>
          </p:cNvSpPr>
          <p:nvPr>
            <p:ph type="title"/>
          </p:nvPr>
        </p:nvSpPr>
        <p:spPr>
          <a:xfrm>
            <a:off x="6923310" y="1103033"/>
            <a:ext cx="5021516" cy="1280890"/>
          </a:xfrm>
        </p:spPr>
        <p:txBody>
          <a:bodyPr vert="horz" lIns="91440" tIns="45720" rIns="91440" bIns="45720" rtlCol="0" anchor="t">
            <a:normAutofit fontScale="90000"/>
          </a:bodyPr>
          <a:lstStyle/>
          <a:p>
            <a:r>
              <a:rPr lang="en-US" sz="3300" b="1" dirty="0"/>
              <a:t>FLORYA ATATÜRK ORMANI-FLORYA ATATÜRK FOREST</a:t>
            </a:r>
          </a:p>
        </p:txBody>
      </p:sp>
      <p:pic>
        <p:nvPicPr>
          <p:cNvPr id="10" name="Resim 9" descr="dış mekan, çim, bitki, gökyüzü içeren bir resim&#10;&#10;Yapay zeka tarafından oluşturulan içerik yanlış olabilir.">
            <a:extLst>
              <a:ext uri="{FF2B5EF4-FFF2-40B4-BE49-F238E27FC236}">
                <a16:creationId xmlns:a16="http://schemas.microsoft.com/office/drawing/2014/main" id="{017973E0-ACF7-AD54-3A3A-7398453096CE}"/>
              </a:ext>
            </a:extLst>
          </p:cNvPr>
          <p:cNvPicPr>
            <a:picLocks noChangeAspect="1"/>
          </p:cNvPicPr>
          <p:nvPr/>
        </p:nvPicPr>
        <p:blipFill>
          <a:blip r:embed="rId2"/>
          <a:srcRect t="1660" r="-4" b="11012"/>
          <a:stretch/>
        </p:blipFill>
        <p:spPr>
          <a:xfrm>
            <a:off x="20" y="10"/>
            <a:ext cx="4646965" cy="3428990"/>
          </a:xfrm>
          <a:prstGeom prst="rect">
            <a:avLst/>
          </a:prstGeom>
        </p:spPr>
      </p:pic>
      <p:sp>
        <p:nvSpPr>
          <p:cNvPr id="86" name="Rectangle 85">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88"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tr-TR"/>
          </a:p>
        </p:txBody>
      </p:sp>
      <p:pic>
        <p:nvPicPr>
          <p:cNvPr id="12" name="Resim 11" descr="dış mekan, gökyüzü, sonbahar, bitki içeren bir resim&#10;&#10;Yapay zeka tarafından oluşturulan içerik yanlış olabilir.">
            <a:extLst>
              <a:ext uri="{FF2B5EF4-FFF2-40B4-BE49-F238E27FC236}">
                <a16:creationId xmlns:a16="http://schemas.microsoft.com/office/drawing/2014/main" id="{E9F4FCE0-3C44-614C-0068-7FCEDAD18F34}"/>
              </a:ext>
            </a:extLst>
          </p:cNvPr>
          <p:cNvPicPr>
            <a:picLocks noChangeAspect="1"/>
          </p:cNvPicPr>
          <p:nvPr/>
        </p:nvPicPr>
        <p:blipFill>
          <a:blip r:embed="rId3"/>
          <a:srcRect l="2884" r="18853" b="-1"/>
          <a:stretch/>
        </p:blipFill>
        <p:spPr>
          <a:xfrm>
            <a:off x="20" y="3429000"/>
            <a:ext cx="4646965" cy="3429000"/>
          </a:xfrm>
          <a:prstGeom prst="rect">
            <a:avLst/>
          </a:prstGeom>
        </p:spPr>
      </p:pic>
      <p:cxnSp>
        <p:nvCxnSpPr>
          <p:cNvPr id="90" name="Straight Connector 89">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619987" y="2497092"/>
            <a:ext cx="5066419" cy="2573918"/>
          </a:xfrm>
          <a:prstGeom prst="rect">
            <a:avLst/>
          </a:prstGeom>
        </p:spPr>
        <p:txBody>
          <a:bodyPr vert="horz" lIns="91440" tIns="45720" rIns="91440" bIns="45720" rtlCol="0">
            <a:normAutofit/>
          </a:bodyPr>
          <a:lstStyle/>
          <a:p>
            <a:pPr marL="171450" indent="-171450">
              <a:spcBef>
                <a:spcPts val="1000"/>
              </a:spcBef>
              <a:buClr>
                <a:schemeClr val="accent1"/>
              </a:buClr>
              <a:buFont typeface="Wingdings 3" charset="2"/>
              <a:buChar char=""/>
            </a:pPr>
            <a:r>
              <a:rPr lang="en-US" b="1" dirty="0">
                <a:solidFill>
                  <a:schemeClr val="tx1">
                    <a:lumMod val="75000"/>
                    <a:lumOff val="25000"/>
                  </a:schemeClr>
                </a:solidFill>
              </a:rPr>
              <a:t>1960'ta 22.94 </a:t>
            </a:r>
            <a:r>
              <a:rPr lang="en-US" b="1" dirty="0" err="1">
                <a:solidFill>
                  <a:schemeClr val="tx1">
                    <a:lumMod val="75000"/>
                    <a:lumOff val="25000"/>
                  </a:schemeClr>
                </a:solidFill>
              </a:rPr>
              <a:t>hektar</a:t>
            </a:r>
            <a:r>
              <a:rPr lang="en-US" b="1" dirty="0">
                <a:solidFill>
                  <a:schemeClr val="tx1">
                    <a:lumMod val="75000"/>
                    <a:lumOff val="25000"/>
                  </a:schemeClr>
                </a:solidFill>
              </a:rPr>
              <a:t> </a:t>
            </a:r>
            <a:r>
              <a:rPr lang="en-US" b="1" dirty="0" err="1">
                <a:solidFill>
                  <a:schemeClr val="tx1">
                    <a:lumMod val="75000"/>
                    <a:lumOff val="25000"/>
                  </a:schemeClr>
                </a:solidFill>
              </a:rPr>
              <a:t>alan</a:t>
            </a:r>
            <a:r>
              <a:rPr lang="en-US" b="1" dirty="0">
                <a:solidFill>
                  <a:schemeClr val="tx1">
                    <a:lumMod val="75000"/>
                    <a:lumOff val="25000"/>
                  </a:schemeClr>
                </a:solidFill>
              </a:rPr>
              <a:t> </a:t>
            </a:r>
            <a:r>
              <a:rPr lang="en-US" b="1" dirty="0" err="1">
                <a:solidFill>
                  <a:schemeClr val="tx1">
                    <a:lumMod val="75000"/>
                    <a:lumOff val="25000"/>
                  </a:schemeClr>
                </a:solidFill>
              </a:rPr>
              <a:t>sahip</a:t>
            </a:r>
            <a:r>
              <a:rPr lang="en-US" b="1" dirty="0">
                <a:solidFill>
                  <a:schemeClr val="tx1">
                    <a:lumMod val="75000"/>
                    <a:lumOff val="25000"/>
                  </a:schemeClr>
                </a:solidFill>
              </a:rPr>
              <a:t> </a:t>
            </a:r>
            <a:r>
              <a:rPr lang="en-US" b="1" dirty="0" err="1">
                <a:solidFill>
                  <a:schemeClr val="tx1">
                    <a:lumMod val="75000"/>
                    <a:lumOff val="25000"/>
                  </a:schemeClr>
                </a:solidFill>
              </a:rPr>
              <a:t>orman</a:t>
            </a:r>
            <a:r>
              <a:rPr lang="en-US" b="1" dirty="0">
                <a:solidFill>
                  <a:schemeClr val="tx1">
                    <a:lumMod val="75000"/>
                    <a:lumOff val="25000"/>
                  </a:schemeClr>
                </a:solidFill>
              </a:rPr>
              <a:t>, son </a:t>
            </a:r>
            <a:r>
              <a:rPr lang="en-US" b="1" dirty="0" err="1">
                <a:solidFill>
                  <a:schemeClr val="tx1">
                    <a:lumMod val="75000"/>
                    <a:lumOff val="25000"/>
                  </a:schemeClr>
                </a:solidFill>
              </a:rPr>
              <a:t>ölçümlerin</a:t>
            </a:r>
            <a:r>
              <a:rPr lang="en-US" b="1" dirty="0">
                <a:solidFill>
                  <a:schemeClr val="tx1">
                    <a:lumMod val="75000"/>
                    <a:lumOff val="25000"/>
                  </a:schemeClr>
                </a:solidFill>
              </a:rPr>
              <a:t> </a:t>
            </a:r>
            <a:r>
              <a:rPr lang="en-US" b="1" dirty="0" err="1">
                <a:solidFill>
                  <a:schemeClr val="tx1">
                    <a:lumMod val="75000"/>
                    <a:lumOff val="25000"/>
                  </a:schemeClr>
                </a:solidFill>
              </a:rPr>
              <a:t>yapıldığı</a:t>
            </a:r>
            <a:r>
              <a:rPr lang="en-US" b="1" dirty="0">
                <a:solidFill>
                  <a:schemeClr val="tx1">
                    <a:lumMod val="75000"/>
                    <a:lumOff val="25000"/>
                  </a:schemeClr>
                </a:solidFill>
              </a:rPr>
              <a:t> 2004 </a:t>
            </a:r>
            <a:r>
              <a:rPr lang="en-US" b="1" dirty="0" err="1">
                <a:solidFill>
                  <a:schemeClr val="tx1">
                    <a:lumMod val="75000"/>
                    <a:lumOff val="25000"/>
                  </a:schemeClr>
                </a:solidFill>
              </a:rPr>
              <a:t>yılı</a:t>
            </a:r>
            <a:r>
              <a:rPr lang="en-US" b="1" dirty="0">
                <a:solidFill>
                  <a:schemeClr val="tx1">
                    <a:lumMod val="75000"/>
                    <a:lumOff val="25000"/>
                  </a:schemeClr>
                </a:solidFill>
              </a:rPr>
              <a:t> </a:t>
            </a:r>
            <a:r>
              <a:rPr lang="en-US" b="1" dirty="0" err="1">
                <a:solidFill>
                  <a:schemeClr val="tx1">
                    <a:lumMod val="75000"/>
                    <a:lumOff val="25000"/>
                  </a:schemeClr>
                </a:solidFill>
              </a:rPr>
              <a:t>verilerine</a:t>
            </a:r>
            <a:r>
              <a:rPr lang="en-US" b="1" dirty="0">
                <a:solidFill>
                  <a:schemeClr val="tx1">
                    <a:lumMod val="75000"/>
                    <a:lumOff val="25000"/>
                  </a:schemeClr>
                </a:solidFill>
              </a:rPr>
              <a:t> </a:t>
            </a:r>
            <a:r>
              <a:rPr lang="en-US" b="1" dirty="0" err="1">
                <a:solidFill>
                  <a:schemeClr val="tx1">
                    <a:lumMod val="75000"/>
                    <a:lumOff val="25000"/>
                  </a:schemeClr>
                </a:solidFill>
              </a:rPr>
              <a:t>göre</a:t>
            </a:r>
            <a:r>
              <a:rPr lang="en-US" b="1" dirty="0">
                <a:solidFill>
                  <a:schemeClr val="tx1">
                    <a:lumMod val="75000"/>
                    <a:lumOff val="25000"/>
                  </a:schemeClr>
                </a:solidFill>
              </a:rPr>
              <a:t> 67.55 </a:t>
            </a:r>
            <a:r>
              <a:rPr lang="en-US" b="1" dirty="0" err="1">
                <a:solidFill>
                  <a:schemeClr val="tx1">
                    <a:lumMod val="75000"/>
                    <a:lumOff val="25000"/>
                  </a:schemeClr>
                </a:solidFill>
              </a:rPr>
              <a:t>hektara</a:t>
            </a:r>
            <a:r>
              <a:rPr lang="en-US" b="1" dirty="0">
                <a:solidFill>
                  <a:schemeClr val="tx1">
                    <a:lumMod val="75000"/>
                    <a:lumOff val="25000"/>
                  </a:schemeClr>
                </a:solidFill>
              </a:rPr>
              <a:t> </a:t>
            </a:r>
            <a:r>
              <a:rPr lang="en-US" b="1" dirty="0" err="1">
                <a:solidFill>
                  <a:schemeClr val="tx1">
                    <a:lumMod val="75000"/>
                    <a:lumOff val="25000"/>
                  </a:schemeClr>
                </a:solidFill>
              </a:rPr>
              <a:t>ulaştı</a:t>
            </a:r>
            <a:r>
              <a:rPr lang="en-US" b="1" dirty="0">
                <a:solidFill>
                  <a:schemeClr val="tx1">
                    <a:lumMod val="75000"/>
                    <a:lumOff val="25000"/>
                  </a:schemeClr>
                </a:solidFill>
              </a:rPr>
              <a:t>.</a:t>
            </a:r>
          </a:p>
          <a:p>
            <a:pPr>
              <a:spcBef>
                <a:spcPts val="1000"/>
              </a:spcBef>
              <a:buClr>
                <a:schemeClr val="accent1"/>
              </a:buClr>
              <a:buFont typeface="Wingdings 3" charset="2"/>
              <a:buChar char=""/>
            </a:pPr>
            <a:endParaRPr lang="en-US" b="1" dirty="0">
              <a:solidFill>
                <a:schemeClr val="tx1">
                  <a:lumMod val="75000"/>
                  <a:lumOff val="25000"/>
                </a:schemeClr>
              </a:solidFill>
            </a:endParaRPr>
          </a:p>
          <a:p>
            <a:pPr marL="171450" indent="-171450">
              <a:spcBef>
                <a:spcPts val="1000"/>
              </a:spcBef>
              <a:buClr>
                <a:schemeClr val="accent1"/>
              </a:buClr>
              <a:buFont typeface="Wingdings 3" charset="2"/>
              <a:buChar char=""/>
            </a:pPr>
            <a:r>
              <a:rPr lang="en-US" b="1" dirty="0">
                <a:solidFill>
                  <a:schemeClr val="tx1">
                    <a:lumMod val="75000"/>
                    <a:lumOff val="25000"/>
                  </a:schemeClr>
                </a:solidFill>
              </a:rPr>
              <a:t>The forest, which had an area of 22.94 hectares in 1960, reached 67.55 hectares according to the data of 2004 when the last measurements were made.</a:t>
            </a:r>
          </a:p>
          <a:p>
            <a:pPr marL="171450" indent="-171450">
              <a:spcBef>
                <a:spcPts val="1000"/>
              </a:spcBef>
              <a:buClr>
                <a:schemeClr val="accent1"/>
              </a:buClr>
              <a:buFont typeface="Wingdings 3" charset="2"/>
              <a:buChar char=""/>
            </a:pPr>
            <a:endParaRPr lang="en-US" b="1" dirty="0">
              <a:solidFill>
                <a:schemeClr val="tx1">
                  <a:lumMod val="75000"/>
                  <a:lumOff val="25000"/>
                </a:schemeClr>
              </a:solidFill>
            </a:endParaRPr>
          </a:p>
          <a:p>
            <a:pPr marL="171450" indent="-171450">
              <a:spcBef>
                <a:spcPts val="1000"/>
              </a:spcBef>
              <a:buClr>
                <a:schemeClr val="accent1"/>
              </a:buClr>
              <a:buFont typeface="Wingdings 3" charset="2"/>
              <a:buChar char=""/>
            </a:pPr>
            <a:endParaRPr lang="en-US" b="1" dirty="0">
              <a:solidFill>
                <a:schemeClr val="tx1">
                  <a:lumMod val="75000"/>
                  <a:lumOff val="25000"/>
                </a:schemeClr>
              </a:solidFill>
            </a:endParaRPr>
          </a:p>
          <a:p>
            <a:pPr marL="171450" indent="-171450">
              <a:spcBef>
                <a:spcPts val="1000"/>
              </a:spcBef>
              <a:buClr>
                <a:schemeClr val="accent1"/>
              </a:buClr>
              <a:buFont typeface="Wingdings 3" charset="2"/>
              <a:buChar char=""/>
            </a:pPr>
            <a:endParaRPr lang="en-US" b="1" dirty="0">
              <a:solidFill>
                <a:schemeClr val="tx1">
                  <a:lumMod val="75000"/>
                  <a:lumOff val="25000"/>
                </a:schemeClr>
              </a:solidFill>
            </a:endParaRP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048864" y="47120"/>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705709"/>
      </p:ext>
    </p:extLst>
  </p:cSld>
  <p:clrMapOvr>
    <a:masterClrMapping/>
  </p:clrMapOvr>
  <mc:AlternateContent xmlns:mc="http://schemas.openxmlformats.org/markup-compatibility/2006" xmlns:p14="http://schemas.microsoft.com/office/powerpoint/2010/main">
    <mc:Choice Requires="p14">
      <p:transition p14:dur="0" advTm="11983"/>
    </mc:Choice>
    <mc:Fallback xmlns="">
      <p:transition advTm="1198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0" name="Resim 19" descr="dış mekan, çim, bitki, ağaç içeren bir resim&#10;&#10;Yapay zeka tarafından oluşturulan içerik yanlış olabilir.">
            <a:extLst>
              <a:ext uri="{FF2B5EF4-FFF2-40B4-BE49-F238E27FC236}">
                <a16:creationId xmlns:a16="http://schemas.microsoft.com/office/drawing/2014/main" id="{5D511445-1A42-6A64-0D1C-DFD32D1F5D34}"/>
              </a:ext>
            </a:extLst>
          </p:cNvPr>
          <p:cNvPicPr>
            <a:picLocks noChangeAspect="1"/>
          </p:cNvPicPr>
          <p:nvPr/>
        </p:nvPicPr>
        <p:blipFill>
          <a:blip r:embed="rId2"/>
          <a:srcRect l="13604" r="2117"/>
          <a:stretch/>
        </p:blipFill>
        <p:spPr>
          <a:xfrm>
            <a:off x="4485557" y="10"/>
            <a:ext cx="7706443" cy="6857990"/>
          </a:xfrm>
          <a:prstGeom prst="rect">
            <a:avLst/>
          </a:prstGeom>
        </p:spPr>
      </p:pic>
      <p:sp useBgFill="1">
        <p:nvSpPr>
          <p:cNvPr id="29" name="Freeform: Shape 24">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p:cNvSpPr>
            <a:spLocks noGrp="1"/>
          </p:cNvSpPr>
          <p:nvPr>
            <p:ph type="title"/>
          </p:nvPr>
        </p:nvSpPr>
        <p:spPr>
          <a:xfrm>
            <a:off x="535525" y="624110"/>
            <a:ext cx="4623955" cy="1280890"/>
          </a:xfrm>
        </p:spPr>
        <p:txBody>
          <a:bodyPr vert="horz" lIns="91440" tIns="45720" rIns="91440" bIns="45720" rtlCol="0" anchor="t">
            <a:normAutofit/>
          </a:bodyPr>
          <a:lstStyle/>
          <a:p>
            <a:r>
              <a:rPr lang="en-US" sz="3300" b="1"/>
              <a:t>GÖZTEPE TABİAT PARKI-GÖZTEPE NATURE PARK</a:t>
            </a:r>
          </a:p>
        </p:txBody>
      </p:sp>
      <p:sp>
        <p:nvSpPr>
          <p:cNvPr id="30" name="Rectangle 26">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3" name="Rectangle 2"/>
          <p:cNvSpPr/>
          <p:nvPr/>
        </p:nvSpPr>
        <p:spPr>
          <a:xfrm>
            <a:off x="531812" y="2133600"/>
            <a:ext cx="4625882" cy="3777622"/>
          </a:xfrm>
          <a:prstGeom prst="rect">
            <a:avLst/>
          </a:prstGeom>
        </p:spPr>
        <p:txBody>
          <a:bodyPr vert="horz" lIns="91440" tIns="45720" rIns="91440" bIns="45720" rtlCol="0">
            <a:normAutofit/>
          </a:bodyPr>
          <a:lstStyle/>
          <a:p>
            <a:pPr marL="171450" indent="-171450">
              <a:spcBef>
                <a:spcPts val="1000"/>
              </a:spcBef>
              <a:buClr>
                <a:schemeClr val="accent1"/>
              </a:buClr>
              <a:buFont typeface="Wingdings 3" charset="2"/>
              <a:buChar char=""/>
            </a:pPr>
            <a:r>
              <a:rPr lang="en-US" b="1">
                <a:solidFill>
                  <a:schemeClr val="tx1">
                    <a:lumMod val="75000"/>
                    <a:lumOff val="25000"/>
                  </a:schemeClr>
                </a:solidFill>
              </a:rPr>
              <a:t>The region was declared as a Natural Park on October 3, 2013 and has an area of 59 hectares.</a:t>
            </a:r>
          </a:p>
          <a:p>
            <a:pPr marL="171450" indent="-171450">
              <a:spcBef>
                <a:spcPts val="1000"/>
              </a:spcBef>
              <a:buClr>
                <a:schemeClr val="accent1"/>
              </a:buClr>
              <a:buFont typeface="Wingdings 3" charset="2"/>
              <a:buChar char=""/>
            </a:pPr>
            <a:endParaRPr lang="en-US" b="1">
              <a:solidFill>
                <a:schemeClr val="tx1">
                  <a:lumMod val="75000"/>
                  <a:lumOff val="25000"/>
                </a:schemeClr>
              </a:solidFill>
            </a:endParaRPr>
          </a:p>
          <a:p>
            <a:pPr marL="171450" indent="-171450">
              <a:spcBef>
                <a:spcPts val="1000"/>
              </a:spcBef>
              <a:buClr>
                <a:schemeClr val="accent1"/>
              </a:buClr>
              <a:buFont typeface="Wingdings 3" charset="2"/>
              <a:buChar char=""/>
            </a:pPr>
            <a:r>
              <a:rPr lang="en-US" b="1">
                <a:solidFill>
                  <a:schemeClr val="tx1">
                    <a:lumMod val="75000"/>
                    <a:lumOff val="25000"/>
                  </a:schemeClr>
                </a:solidFill>
              </a:rPr>
              <a:t>Bölge, 3 Ekim 2013 tarihinde Tabiat Parkı olarak ilan edilmiştir ve 59 hektar alana sahiptir.</a:t>
            </a:r>
          </a:p>
          <a:p>
            <a:pPr marL="171450" indent="-171450">
              <a:spcBef>
                <a:spcPts val="1000"/>
              </a:spcBef>
              <a:buClr>
                <a:schemeClr val="accent1"/>
              </a:buClr>
              <a:buFont typeface="Wingdings 3" charset="2"/>
              <a:buChar char=""/>
            </a:pPr>
            <a:endParaRPr lang="en-US" b="1">
              <a:solidFill>
                <a:schemeClr val="tx1">
                  <a:lumMod val="75000"/>
                  <a:lumOff val="25000"/>
                </a:schemeClr>
              </a:solidFill>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48864" y="47120"/>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905461"/>
      </p:ext>
    </p:extLst>
  </p:cSld>
  <p:clrMapOvr>
    <a:masterClrMapping/>
  </p:clrMapOvr>
  <mc:AlternateContent xmlns:mc="http://schemas.openxmlformats.org/markup-compatibility/2006" xmlns:p14="http://schemas.microsoft.com/office/powerpoint/2010/main">
    <mc:Choice Requires="p14">
      <p:transition p14:dur="0" advTm="13129"/>
    </mc:Choice>
    <mc:Fallback xmlns="">
      <p:transition advTm="1312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3650279" cy="1259894"/>
          </a:xfrm>
        </p:spPr>
        <p:txBody>
          <a:bodyPr vert="horz" lIns="91440" tIns="45720" rIns="91440" bIns="45720" rtlCol="0" anchor="t">
            <a:normAutofit/>
          </a:bodyPr>
          <a:lstStyle/>
          <a:p>
            <a:r>
              <a:rPr lang="en-US" b="1"/>
              <a:t>GÜLHANE PARKI</a:t>
            </a:r>
          </a:p>
        </p:txBody>
      </p:sp>
      <p:sp>
        <p:nvSpPr>
          <p:cNvPr id="25" name="Rectangle 24">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7" name="Rectangle 6"/>
          <p:cNvSpPr/>
          <p:nvPr/>
        </p:nvSpPr>
        <p:spPr>
          <a:xfrm>
            <a:off x="649225" y="2133600"/>
            <a:ext cx="3650278" cy="3759253"/>
          </a:xfrm>
          <a:prstGeom prst="rect">
            <a:avLst/>
          </a:prstGeom>
        </p:spPr>
        <p:txBody>
          <a:bodyPr vert="horz" lIns="91440" tIns="45720" rIns="91440" bIns="45720" rtlCol="0">
            <a:normAutofit/>
          </a:bodyPr>
          <a:lstStyle/>
          <a:p>
            <a:pPr marL="171450" indent="-171450">
              <a:lnSpc>
                <a:spcPct val="90000"/>
              </a:lnSpc>
              <a:spcBef>
                <a:spcPts val="1000"/>
              </a:spcBef>
              <a:buClr>
                <a:schemeClr val="accent1"/>
              </a:buClr>
              <a:buFont typeface="Wingdings 3" charset="2"/>
              <a:buChar char=""/>
            </a:pPr>
            <a:endParaRPr lang="en-US" sz="14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endParaRPr lang="en-US" sz="14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r>
              <a:rPr lang="en-US" sz="1400" b="1">
                <a:solidFill>
                  <a:schemeClr val="tx1">
                    <a:lumMod val="75000"/>
                    <a:lumOff val="25000"/>
                  </a:schemeClr>
                </a:solidFill>
              </a:rPr>
              <a:t>Osmanlı Devleti’nde Topkapı Sarayı’nın dış bahçesi olarak kullanılan ve içinde barındırdığı güllerden adını alan tarihi bir mekan olan Gülhâne Parkı, 1912 yılında park haline getirilerek halkın hizmetine açıldı. Günlük ziyaretçi kapasitesi 15 bin 600 dür.</a:t>
            </a:r>
          </a:p>
          <a:p>
            <a:pPr marL="171450" indent="-171450">
              <a:lnSpc>
                <a:spcPct val="90000"/>
              </a:lnSpc>
              <a:spcBef>
                <a:spcPts val="1000"/>
              </a:spcBef>
              <a:buClr>
                <a:schemeClr val="accent1"/>
              </a:buClr>
              <a:buFont typeface="Wingdings 3" charset="2"/>
              <a:buChar char=""/>
            </a:pPr>
            <a:endParaRPr lang="en-US" sz="14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r>
              <a:rPr lang="en-US" sz="1400" b="1">
                <a:solidFill>
                  <a:schemeClr val="tx1">
                    <a:lumMod val="75000"/>
                    <a:lumOff val="25000"/>
                  </a:schemeClr>
                </a:solidFill>
              </a:rPr>
              <a:t>Gülhâne Park, a historical place used as the outer garden of Topkapı Palace in the Ottoman Empire and named after the roses it contains, was turned into a park in 1912 and opened to public service. Daily visitor capacity is 15,600.</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9543" y="919634"/>
            <a:ext cx="6953577" cy="4693664"/>
          </a:xfrm>
          <a:prstGeom prst="rect">
            <a:avLst/>
          </a:prstGeom>
        </p:spPr>
      </p:pic>
      <p:sp>
        <p:nvSpPr>
          <p:cNvPr id="27"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48864" y="47120"/>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008117"/>
      </p:ext>
    </p:extLst>
  </p:cSld>
  <p:clrMapOvr>
    <a:masterClrMapping/>
  </p:clrMapOvr>
  <mc:AlternateContent xmlns:mc="http://schemas.openxmlformats.org/markup-compatibility/2006" xmlns:p14="http://schemas.microsoft.com/office/powerpoint/2010/main">
    <mc:Choice Requires="p14">
      <p:transition p14:dur="0" advTm="12391"/>
    </mc:Choice>
    <mc:Fallback xmlns="">
      <p:transition advTm="1239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33" name="Group 103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03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tr-TR"/>
            </a:p>
          </p:txBody>
        </p:sp>
        <p:sp>
          <p:nvSpPr>
            <p:cNvPr id="1035"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tr-TR"/>
            </a:p>
          </p:txBody>
        </p:sp>
        <p:sp>
          <p:nvSpPr>
            <p:cNvPr id="103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tr-TR"/>
            </a:p>
          </p:txBody>
        </p:sp>
        <p:sp>
          <p:nvSpPr>
            <p:cNvPr id="1046"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tr-TR"/>
            </a:p>
          </p:txBody>
        </p:sp>
        <p:sp>
          <p:nvSpPr>
            <p:cNvPr id="1060"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tr-TR"/>
            </a:p>
          </p:txBody>
        </p:sp>
        <p:sp>
          <p:nvSpPr>
            <p:cNvPr id="1062"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tr-TR"/>
            </a:p>
          </p:txBody>
        </p:sp>
        <p:sp>
          <p:nvSpPr>
            <p:cNvPr id="104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tr-TR"/>
            </a:p>
          </p:txBody>
        </p:sp>
        <p:sp>
          <p:nvSpPr>
            <p:cNvPr id="104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tr-TR"/>
            </a:p>
          </p:txBody>
        </p:sp>
        <p:sp>
          <p:nvSpPr>
            <p:cNvPr id="104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tr-TR"/>
            </a:p>
          </p:txBody>
        </p:sp>
        <p:sp>
          <p:nvSpPr>
            <p:cNvPr id="104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tr-TR"/>
            </a:p>
          </p:txBody>
        </p:sp>
        <p:sp>
          <p:nvSpPr>
            <p:cNvPr id="104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tr-TR"/>
            </a:p>
          </p:txBody>
        </p:sp>
        <p:sp>
          <p:nvSpPr>
            <p:cNvPr id="104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tr-TR"/>
            </a:p>
          </p:txBody>
        </p:sp>
      </p:grpSp>
      <p:grpSp>
        <p:nvGrpSpPr>
          <p:cNvPr id="1047" name="Group 104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04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tr-TR"/>
            </a:p>
          </p:txBody>
        </p:sp>
        <p:sp>
          <p:nvSpPr>
            <p:cNvPr id="104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tr-TR"/>
            </a:p>
          </p:txBody>
        </p:sp>
        <p:sp>
          <p:nvSpPr>
            <p:cNvPr id="105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tr-TR"/>
            </a:p>
          </p:txBody>
        </p:sp>
        <p:sp>
          <p:nvSpPr>
            <p:cNvPr id="105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tr-TR"/>
            </a:p>
          </p:txBody>
        </p:sp>
        <p:sp>
          <p:nvSpPr>
            <p:cNvPr id="105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tr-TR"/>
            </a:p>
          </p:txBody>
        </p:sp>
        <p:sp>
          <p:nvSpPr>
            <p:cNvPr id="105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tr-TR"/>
            </a:p>
          </p:txBody>
        </p:sp>
        <p:sp>
          <p:nvSpPr>
            <p:cNvPr id="105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tr-TR"/>
            </a:p>
          </p:txBody>
        </p:sp>
        <p:sp>
          <p:nvSpPr>
            <p:cNvPr id="105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tr-TR"/>
            </a:p>
          </p:txBody>
        </p:sp>
        <p:sp>
          <p:nvSpPr>
            <p:cNvPr id="105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tr-TR"/>
            </a:p>
          </p:txBody>
        </p:sp>
        <p:sp>
          <p:nvSpPr>
            <p:cNvPr id="105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tr-TR"/>
            </a:p>
          </p:txBody>
        </p:sp>
        <p:sp>
          <p:nvSpPr>
            <p:cNvPr id="105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tr-TR"/>
            </a:p>
          </p:txBody>
        </p:sp>
        <p:sp>
          <p:nvSpPr>
            <p:cNvPr id="105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tr-TR"/>
            </a:p>
          </p:txBody>
        </p:sp>
      </p:grpSp>
      <p:sp>
        <p:nvSpPr>
          <p:cNvPr id="2" name="Title 1"/>
          <p:cNvSpPr>
            <a:spLocks noGrp="1"/>
          </p:cNvSpPr>
          <p:nvPr>
            <p:ph type="title"/>
          </p:nvPr>
        </p:nvSpPr>
        <p:spPr>
          <a:xfrm>
            <a:off x="6483096" y="624110"/>
            <a:ext cx="5021516" cy="1280890"/>
          </a:xfrm>
        </p:spPr>
        <p:txBody>
          <a:bodyPr vert="horz" lIns="91440" tIns="45720" rIns="91440" bIns="45720" rtlCol="0" anchor="t">
            <a:normAutofit/>
          </a:bodyPr>
          <a:lstStyle/>
          <a:p>
            <a:r>
              <a:rPr lang="en-US" b="1"/>
              <a:t>MAÇKA DEMOKRASİ PARKI</a:t>
            </a:r>
          </a:p>
        </p:txBody>
      </p:sp>
      <p:sp>
        <p:nvSpPr>
          <p:cNvPr id="1061" name="Rectangle 106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106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tr-TR"/>
          </a:p>
        </p:txBody>
      </p:sp>
      <p:pic>
        <p:nvPicPr>
          <p:cNvPr id="1026" name="Picture 2" descr="Maçka parkı beşiktaş | compareqled.co.u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9454" r="29462"/>
          <a:stretch/>
        </p:blipFill>
        <p:spPr bwMode="auto">
          <a:xfrm>
            <a:off x="-1555" y="1731"/>
            <a:ext cx="467109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438191" y="2133600"/>
            <a:ext cx="5066419" cy="3777622"/>
          </a:xfrm>
          <a:prstGeom prst="rect">
            <a:avLst/>
          </a:prstGeom>
        </p:spPr>
        <p:txBody>
          <a:bodyPr vert="horz" lIns="91440" tIns="45720" rIns="91440" bIns="45720" rtlCol="0">
            <a:normAutofit/>
          </a:bodyPr>
          <a:lstStyle/>
          <a:p>
            <a:pPr>
              <a:lnSpc>
                <a:spcPct val="90000"/>
              </a:lnSpc>
              <a:spcBef>
                <a:spcPts val="1000"/>
              </a:spcBef>
              <a:buClr>
                <a:schemeClr val="accent1"/>
              </a:buClr>
              <a:buFont typeface="Wingdings 3" charset="2"/>
              <a:buChar char=""/>
            </a:pPr>
            <a:endParaRPr lang="en-US" sz="11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r>
              <a:rPr lang="en-US" sz="1100" b="1">
                <a:solidFill>
                  <a:schemeClr val="tx1">
                    <a:lumMod val="75000"/>
                    <a:lumOff val="25000"/>
                  </a:schemeClr>
                </a:solidFill>
              </a:rPr>
              <a:t>Maçka Demokrasi Parkı, İstanbul'da, Dolmabahçe Vadisi'nde yer alır. Dolmabahçe, Maçka, Nişantaşı ve Harbiye arasındaki geniş bir alanı kaplar.Parkın Nişantaşı girişinden içeride  iki spor aletleri parkı, iki çocuk oyun alanı, iki kahvehane ve lokanta, bir yapay ada ve iç içe toplam dokuz yapay havuz bulunmaktadır.Özellikle günbatımında ve karlı havalarda amatör ve profesyonel fotoğrafçıların sıkça uğradığı yerlerinden biridir.Maçka Demokrasi Parkı, bitki örtüsü bakımından zengin parklardan biridir. Parkta Ihlamur, Kavak, Gürgen, Kestane, Meşe, Akasya, Çınar, Şimşir, Kızılağaç, Ceviz ve Dışbudak ağaçlarının dışında yüzlerce çeşit bitki bulunur. 4-5 hektar yüzölçümü olan bir alana sahip parkta, kademeli oturma mekânları, gezi yolları, çocuk bahçeleri, bisiklet parkuru, taşlarla örülmüş kademeli havuzlar vardır.</a:t>
            </a:r>
          </a:p>
          <a:p>
            <a:pPr marL="171450" indent="-171450">
              <a:lnSpc>
                <a:spcPct val="90000"/>
              </a:lnSpc>
              <a:spcBef>
                <a:spcPts val="1000"/>
              </a:spcBef>
              <a:buClr>
                <a:schemeClr val="accent1"/>
              </a:buClr>
              <a:buFont typeface="Wingdings 3" charset="2"/>
              <a:buChar char=""/>
            </a:pPr>
            <a:r>
              <a:rPr lang="en-US" sz="1100" b="1">
                <a:solidFill>
                  <a:schemeClr val="tx1">
                    <a:lumMod val="75000"/>
                    <a:lumOff val="25000"/>
                  </a:schemeClr>
                </a:solidFill>
              </a:rPr>
              <a:t>Maçka Democracy Park is located in the Dolmabahçe Valley in Istanbul. It covers a large area between Dolmabahçe, Maçka, Nişantaşı and Harbiye. Inside the Nişantaşı entrance of the park, there are two sports equipment parks, two children's playgrounds, two coffee houses and restaurants, an artificial island and a total of nine artificial pools.Maçka Democracy Park is one of the parks rich in vegetation. In addition to Linden, Poplar, Hornbeam, Chestnut, Oak, Acacia, Sycamore, Boxwood, Alder, Walnut and Ash trees, there are hundreds of different kinds of plants in the park. The park, which has a surface area of 4-5 hectares, has staggered seating areas, promenades, children's gardens, a bicycle track, and stoned stepped pools.</a:t>
            </a:r>
          </a:p>
          <a:p>
            <a:pPr marL="171450" indent="-171450">
              <a:lnSpc>
                <a:spcPct val="90000"/>
              </a:lnSpc>
              <a:spcBef>
                <a:spcPts val="1000"/>
              </a:spcBef>
              <a:buClr>
                <a:schemeClr val="accent1"/>
              </a:buClr>
              <a:buFont typeface="Wingdings 3" charset="2"/>
              <a:buChar char=""/>
            </a:pPr>
            <a:endParaRPr lang="en-US" sz="1100" b="1">
              <a:solidFill>
                <a:schemeClr val="tx1">
                  <a:lumMod val="75000"/>
                  <a:lumOff val="25000"/>
                </a:schemeClr>
              </a:solidFill>
              <a:effectLst/>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48864" y="47120"/>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81494"/>
      </p:ext>
    </p:extLst>
  </p:cSld>
  <p:clrMapOvr>
    <a:masterClrMapping/>
  </p:clrMapOvr>
  <mc:AlternateContent xmlns:mc="http://schemas.openxmlformats.org/markup-compatibility/2006" xmlns:p14="http://schemas.microsoft.com/office/powerpoint/2010/main">
    <mc:Choice Requires="p14">
      <p:transition p14:dur="0" advTm="12400"/>
    </mc:Choice>
    <mc:Fallback xmlns="">
      <p:transition advTm="124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9893" y="3101093"/>
            <a:ext cx="2454052" cy="3029344"/>
          </a:xfrm>
        </p:spPr>
        <p:txBody>
          <a:bodyPr>
            <a:normAutofit/>
          </a:bodyPr>
          <a:lstStyle/>
          <a:p>
            <a:pPr>
              <a:lnSpc>
                <a:spcPct val="90000"/>
              </a:lnSpc>
            </a:pPr>
            <a:r>
              <a:rPr lang="tr-TR" sz="2700" b="1">
                <a:solidFill>
                  <a:schemeClr val="bg1"/>
                </a:solidFill>
                <a:latin typeface="Times New Roman" panose="02020603050405020304" pitchFamily="18" charset="0"/>
                <a:cs typeface="Times New Roman" panose="02020603050405020304" pitchFamily="18" charset="0"/>
              </a:rPr>
              <a:t>TÜRKİYE’ DE KÜLTÜREL MİRASA KONU YERLERDE DAVRANIŞ KURALLARI</a:t>
            </a:r>
          </a:p>
        </p:txBody>
      </p:sp>
      <p:sp>
        <p:nvSpPr>
          <p:cNvPr id="19"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tr-TR"/>
          </a:p>
        </p:txBody>
      </p:sp>
      <p:sp useBgFill="1">
        <p:nvSpPr>
          <p:cNvPr id="20" name="Rectangle 15">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127521" y="138213"/>
            <a:ext cx="2064479" cy="7280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Content Placeholder 2">
            <a:extLst>
              <a:ext uri="{FF2B5EF4-FFF2-40B4-BE49-F238E27FC236}">
                <a16:creationId xmlns:a16="http://schemas.microsoft.com/office/drawing/2014/main" id="{78CC8A27-BBE7-1490-8274-706AD9900B3A}"/>
              </a:ext>
            </a:extLst>
          </p:cNvPr>
          <p:cNvGraphicFramePr>
            <a:graphicFrameLocks noGrp="1"/>
          </p:cNvGraphicFramePr>
          <p:nvPr>
            <p:ph idx="1"/>
            <p:extLst>
              <p:ext uri="{D42A27DB-BD31-4B8C-83A1-F6EECF244321}">
                <p14:modId xmlns:p14="http://schemas.microsoft.com/office/powerpoint/2010/main" val="2373440711"/>
              </p:ext>
            </p:extLst>
          </p:nvPr>
        </p:nvGraphicFramePr>
        <p:xfrm>
          <a:off x="4716816" y="1061577"/>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2008308"/>
      </p:ext>
    </p:extLst>
  </p:cSld>
  <p:clrMapOvr>
    <a:masterClrMapping/>
  </p:clrMapOvr>
  <mc:AlternateContent xmlns:mc="http://schemas.openxmlformats.org/markup-compatibility/2006" xmlns:p14="http://schemas.microsoft.com/office/powerpoint/2010/main">
    <mc:Choice Requires="p14">
      <p:transition p14:dur="0" advTm="12328"/>
    </mc:Choice>
    <mc:Fallback xmlns="">
      <p:transition advTm="1232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9893" y="3101093"/>
            <a:ext cx="2454052" cy="3029344"/>
          </a:xfrm>
        </p:spPr>
        <p:txBody>
          <a:bodyPr>
            <a:normAutofit/>
          </a:bodyPr>
          <a:lstStyle/>
          <a:p>
            <a:pPr>
              <a:lnSpc>
                <a:spcPct val="90000"/>
              </a:lnSpc>
            </a:pPr>
            <a:r>
              <a:rPr lang="en-US" sz="3000" b="1">
                <a:solidFill>
                  <a:schemeClr val="bg1"/>
                </a:solidFill>
                <a:latin typeface="Times New Roman" panose="02020603050405020304" pitchFamily="18" charset="0"/>
                <a:cs typeface="Times New Roman" panose="02020603050405020304" pitchFamily="18" charset="0"/>
              </a:rPr>
              <a:t>RULES OF CONDUCT AT CULTURAL HERITAGE SITES IN TÜRKİYE</a:t>
            </a:r>
            <a:endParaRPr lang="tr-TR" sz="3000" b="1">
              <a:solidFill>
                <a:schemeClr val="bg1"/>
              </a:solidFill>
              <a:latin typeface="Times New Roman" panose="02020603050405020304" pitchFamily="18" charset="0"/>
              <a:cs typeface="Times New Roman" panose="02020603050405020304" pitchFamily="18" charset="0"/>
            </a:endParaRPr>
          </a:p>
        </p:txBody>
      </p:sp>
      <p:sp>
        <p:nvSpPr>
          <p:cNvPr id="13"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tr-TR"/>
          </a:p>
        </p:txBody>
      </p:sp>
      <p:sp useBgFill="1">
        <p:nvSpPr>
          <p:cNvPr id="15" name="Rectangle 14">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06578" y="589722"/>
            <a:ext cx="6798033" cy="5321500"/>
          </a:xfrm>
        </p:spPr>
        <p:txBody>
          <a:bodyPr anchor="ctr">
            <a:normAutofit/>
          </a:bodyPr>
          <a:lstStyle/>
          <a:p>
            <a:pPr marL="0" indent="0">
              <a:lnSpc>
                <a:spcPct val="90000"/>
              </a:lnSpc>
              <a:buNone/>
            </a:pPr>
            <a:endParaRPr lang="tr-TR" sz="1300" b="1">
              <a:latin typeface="Times New Roman" panose="02020603050405020304" pitchFamily="18" charset="0"/>
              <a:cs typeface="Times New Roman" panose="02020603050405020304" pitchFamily="18" charset="0"/>
            </a:endParaRPr>
          </a:p>
          <a:p>
            <a:pPr marL="0" indent="0">
              <a:lnSpc>
                <a:spcPct val="90000"/>
              </a:lnSpc>
              <a:buNone/>
            </a:pPr>
            <a:r>
              <a:rPr lang="en-US" sz="1300" b="1">
                <a:latin typeface="Times New Roman" panose="02020603050405020304" pitchFamily="18" charset="0"/>
                <a:cs typeface="Times New Roman" panose="02020603050405020304" pitchFamily="18" charset="0"/>
              </a:rPr>
              <a:t>To enhance your experience and preserve the cultural heritage in </a:t>
            </a:r>
            <a:r>
              <a:rPr lang="en-US" sz="1300" b="1" err="1">
                <a:latin typeface="Times New Roman" panose="02020603050405020304" pitchFamily="18" charset="0"/>
                <a:cs typeface="Times New Roman" panose="02020603050405020304" pitchFamily="18" charset="0"/>
              </a:rPr>
              <a:t>Türkiye</a:t>
            </a:r>
            <a:r>
              <a:rPr lang="en-US" sz="1300" b="1">
                <a:latin typeface="Times New Roman" panose="02020603050405020304" pitchFamily="18" charset="0"/>
                <a:cs typeface="Times New Roman" panose="02020603050405020304" pitchFamily="18" charset="0"/>
              </a:rPr>
              <a:t> for </a:t>
            </a:r>
            <a:r>
              <a:rPr lang="tr-TR" sz="1300" b="1">
                <a:latin typeface="Times New Roman" panose="02020603050405020304" pitchFamily="18" charset="0"/>
                <a:cs typeface="Times New Roman" panose="02020603050405020304" pitchFamily="18" charset="0"/>
              </a:rPr>
              <a:t> </a:t>
            </a:r>
            <a:r>
              <a:rPr lang="en-US" sz="1300" b="1">
                <a:latin typeface="Times New Roman" panose="02020603050405020304" pitchFamily="18" charset="0"/>
                <a:cs typeface="Times New Roman" panose="02020603050405020304" pitchFamily="18" charset="0"/>
              </a:rPr>
              <a:t>future generations, please adhere to the following rules:</a:t>
            </a:r>
            <a:endParaRPr lang="tr-TR" sz="1300" b="1">
              <a:latin typeface="Times New Roman" panose="02020603050405020304" pitchFamily="18" charset="0"/>
              <a:cs typeface="Times New Roman" panose="02020603050405020304" pitchFamily="18" charset="0"/>
            </a:endParaRPr>
          </a:p>
          <a:p>
            <a:pPr>
              <a:lnSpc>
                <a:spcPct val="90000"/>
              </a:lnSpc>
              <a:buFont typeface="Wingdings" panose="05000000000000000000" pitchFamily="2" charset="2"/>
              <a:buChar char="Ø"/>
            </a:pPr>
            <a:r>
              <a:rPr lang="en-US" sz="1300" b="1">
                <a:latin typeface="Times New Roman" panose="02020603050405020304" pitchFamily="18" charset="0"/>
                <a:cs typeface="Times New Roman" panose="02020603050405020304" pitchFamily="18" charset="0"/>
              </a:rPr>
              <a:t>At places of worship, it is forbidden to wear clothing that exposes the knees or shoulders, as well as to speak loudly or listen to music. </a:t>
            </a:r>
            <a:endParaRPr lang="tr-TR" sz="1300" b="1">
              <a:latin typeface="Times New Roman" panose="02020603050405020304" pitchFamily="18" charset="0"/>
              <a:cs typeface="Times New Roman" panose="02020603050405020304" pitchFamily="18" charset="0"/>
            </a:endParaRPr>
          </a:p>
          <a:p>
            <a:pPr>
              <a:lnSpc>
                <a:spcPct val="90000"/>
              </a:lnSpc>
              <a:buFont typeface="Wingdings" panose="05000000000000000000" pitchFamily="2" charset="2"/>
              <a:buChar char="Ø"/>
            </a:pPr>
            <a:r>
              <a:rPr lang="en-US" sz="1300" b="1">
                <a:latin typeface="Times New Roman" panose="02020603050405020304" pitchFamily="18" charset="0"/>
                <a:cs typeface="Times New Roman" panose="02020603050405020304" pitchFamily="18" charset="0"/>
              </a:rPr>
              <a:t> When taking photographs or videos of religious leaders, children, or individuals you do not know, please ask for permission. Unauthorized photography is prohibited.</a:t>
            </a:r>
            <a:endParaRPr lang="tr-TR" sz="1300" b="1">
              <a:latin typeface="Times New Roman" panose="02020603050405020304" pitchFamily="18" charset="0"/>
              <a:cs typeface="Times New Roman" panose="02020603050405020304" pitchFamily="18" charset="0"/>
            </a:endParaRPr>
          </a:p>
          <a:p>
            <a:pPr>
              <a:lnSpc>
                <a:spcPct val="90000"/>
              </a:lnSpc>
              <a:buFont typeface="Wingdings" panose="05000000000000000000" pitchFamily="2" charset="2"/>
              <a:buChar char="Ø"/>
            </a:pPr>
            <a:r>
              <a:rPr lang="en-US" sz="1300" b="1">
                <a:latin typeface="Times New Roman" panose="02020603050405020304" pitchFamily="18" charset="0"/>
                <a:cs typeface="Times New Roman" panose="02020603050405020304" pitchFamily="18" charset="0"/>
              </a:rPr>
              <a:t>It is prohibited to sit or lean on carvings and fragile surfaces of monuments and historical artifacts in the areas where they are located.</a:t>
            </a:r>
            <a:endParaRPr lang="tr-TR" sz="1300" b="1">
              <a:latin typeface="Times New Roman" panose="02020603050405020304" pitchFamily="18" charset="0"/>
              <a:cs typeface="Times New Roman" panose="02020603050405020304" pitchFamily="18" charset="0"/>
            </a:endParaRPr>
          </a:p>
          <a:p>
            <a:pPr>
              <a:lnSpc>
                <a:spcPct val="90000"/>
              </a:lnSpc>
              <a:buFont typeface="Wingdings" panose="05000000000000000000" pitchFamily="2" charset="2"/>
              <a:buChar char="Ø"/>
            </a:pPr>
            <a:r>
              <a:rPr lang="en-US" sz="1300" b="1">
                <a:latin typeface="Times New Roman" panose="02020603050405020304" pitchFamily="18" charset="0"/>
                <a:cs typeface="Times New Roman" panose="02020603050405020304" pitchFamily="18" charset="0"/>
              </a:rPr>
              <a:t>Altering, moving, touching, or selling archaeological artifacts is strictly prohibited.</a:t>
            </a:r>
            <a:endParaRPr lang="tr-TR" sz="1300" b="1">
              <a:latin typeface="Times New Roman" panose="02020603050405020304" pitchFamily="18" charset="0"/>
              <a:cs typeface="Times New Roman" panose="02020603050405020304" pitchFamily="18" charset="0"/>
            </a:endParaRPr>
          </a:p>
          <a:p>
            <a:pPr>
              <a:lnSpc>
                <a:spcPct val="90000"/>
              </a:lnSpc>
              <a:buFont typeface="Wingdings" panose="05000000000000000000" pitchFamily="2" charset="2"/>
              <a:buChar char="Ø"/>
            </a:pPr>
            <a:r>
              <a:rPr lang="en-US" sz="1300" b="1">
                <a:latin typeface="Times New Roman" panose="02020603050405020304" pitchFamily="18" charset="0"/>
                <a:cs typeface="Times New Roman" panose="02020603050405020304" pitchFamily="18" charset="0"/>
              </a:rPr>
              <a:t>Consuming alcohol and smoking is forbidden in areas where it is prohibited.</a:t>
            </a:r>
            <a:endParaRPr lang="tr-TR" sz="1300" b="1">
              <a:latin typeface="Times New Roman" panose="02020603050405020304" pitchFamily="18" charset="0"/>
              <a:cs typeface="Times New Roman" panose="02020603050405020304" pitchFamily="18" charset="0"/>
            </a:endParaRPr>
          </a:p>
          <a:p>
            <a:pPr>
              <a:lnSpc>
                <a:spcPct val="90000"/>
              </a:lnSpc>
              <a:buFont typeface="Wingdings" panose="05000000000000000000" pitchFamily="2" charset="2"/>
              <a:buChar char="Ø"/>
            </a:pPr>
            <a:r>
              <a:rPr lang="en-US" sz="1300" b="1">
                <a:latin typeface="Times New Roman" panose="02020603050405020304" pitchFamily="18" charset="0"/>
                <a:cs typeface="Times New Roman" panose="02020603050405020304" pitchFamily="18" charset="0"/>
              </a:rPr>
              <a:t>Giving money or candy to children encourages panhandling. If you want to help children, please consider donating to recognized charitable organizations.</a:t>
            </a:r>
            <a:endParaRPr lang="tr-TR" sz="1300" b="1">
              <a:latin typeface="Times New Roman" panose="02020603050405020304" pitchFamily="18" charset="0"/>
              <a:cs typeface="Times New Roman" panose="02020603050405020304" pitchFamily="18" charset="0"/>
            </a:endParaRPr>
          </a:p>
          <a:p>
            <a:pPr>
              <a:lnSpc>
                <a:spcPct val="90000"/>
              </a:lnSpc>
              <a:buFont typeface="Wingdings" panose="05000000000000000000" pitchFamily="2" charset="2"/>
              <a:buChar char="Ø"/>
            </a:pPr>
            <a:r>
              <a:rPr lang="en-US" sz="1300" b="1">
                <a:latin typeface="Times New Roman" panose="02020603050405020304" pitchFamily="18" charset="0"/>
                <a:cs typeface="Times New Roman" panose="02020603050405020304" pitchFamily="18" charset="0"/>
              </a:rPr>
              <a:t>Publicly displaying one's genitals is strictly prohibited and subject to legal penalties.</a:t>
            </a:r>
            <a:endParaRPr lang="tr-TR" sz="1300" b="1">
              <a:latin typeface="Times New Roman" panose="02020603050405020304" pitchFamily="18" charset="0"/>
              <a:cs typeface="Times New Roman" panose="02020603050405020304" pitchFamily="18" charset="0"/>
            </a:endParaRPr>
          </a:p>
          <a:p>
            <a:pPr>
              <a:lnSpc>
                <a:spcPct val="90000"/>
              </a:lnSpc>
              <a:buFont typeface="Wingdings" panose="05000000000000000000" pitchFamily="2" charset="2"/>
              <a:buChar char="Ø"/>
            </a:pPr>
            <a:r>
              <a:rPr lang="en-US" sz="1300" b="1">
                <a:latin typeface="Times New Roman" panose="02020603050405020304" pitchFamily="18" charset="0"/>
                <a:cs typeface="Times New Roman" panose="02020603050405020304" pitchFamily="18" charset="0"/>
              </a:rPr>
              <a:t>Avoid purchasing illegal products or souvenirs made from threatened wildlife species. </a:t>
            </a:r>
            <a:endParaRPr lang="tr-TR" sz="1300" b="1">
              <a:latin typeface="Times New Roman" panose="02020603050405020304" pitchFamily="18" charset="0"/>
              <a:cs typeface="Times New Roman" panose="02020603050405020304" pitchFamily="18" charset="0"/>
            </a:endParaRPr>
          </a:p>
          <a:p>
            <a:pPr>
              <a:lnSpc>
                <a:spcPct val="90000"/>
              </a:lnSpc>
              <a:buFont typeface="Wingdings" panose="05000000000000000000" pitchFamily="2" charset="2"/>
              <a:buChar char="Ø"/>
            </a:pPr>
            <a:r>
              <a:rPr lang="en-US" sz="1300" b="1">
                <a:latin typeface="Times New Roman" panose="02020603050405020304" pitchFamily="18" charset="0"/>
                <a:cs typeface="Times New Roman" panose="02020603050405020304" pitchFamily="18" charset="0"/>
              </a:rPr>
              <a:t>Littering and polluting the environment and nature are strictly prohibited and subject to legal penalties</a:t>
            </a:r>
            <a:endParaRPr lang="tr-TR" sz="1300" b="1">
              <a:latin typeface="Times New Roman" panose="02020603050405020304" pitchFamily="18" charset="0"/>
              <a:cs typeface="Times New Roman" panose="02020603050405020304" pitchFamily="18" charset="0"/>
            </a:endParaRPr>
          </a:p>
          <a:p>
            <a:pPr>
              <a:lnSpc>
                <a:spcPct val="90000"/>
              </a:lnSpc>
              <a:buFont typeface="Wingdings" panose="05000000000000000000" pitchFamily="2" charset="2"/>
              <a:buChar char="Ø"/>
            </a:pPr>
            <a:r>
              <a:rPr lang="en-US" sz="1300" b="1">
                <a:latin typeface="Times New Roman" panose="02020603050405020304" pitchFamily="18" charset="0"/>
                <a:cs typeface="Times New Roman" panose="02020603050405020304" pitchFamily="18" charset="0"/>
              </a:rPr>
              <a:t> It is forbidden to light fires in forests and parks, to have unauthorized picnics and to feed animals.</a:t>
            </a:r>
            <a:endParaRPr lang="tr-TR" sz="1300" b="1">
              <a:latin typeface="Times New Roman" panose="02020603050405020304" pitchFamily="18" charset="0"/>
              <a:cs typeface="Times New Roman" panose="02020603050405020304" pitchFamily="18" charset="0"/>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39031" y="31784"/>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041477"/>
      </p:ext>
    </p:extLst>
  </p:cSld>
  <p:clrMapOvr>
    <a:masterClrMapping/>
  </p:clrMapOvr>
  <mc:AlternateContent xmlns:mc="http://schemas.openxmlformats.org/markup-compatibility/2006" xmlns:p14="http://schemas.microsoft.com/office/powerpoint/2010/main">
    <mc:Choice Requires="p14">
      <p:transition p14:dur="0" advTm="12150"/>
    </mc:Choice>
    <mc:Fallback xmlns="">
      <p:transition advTm="1215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7DA8593-5BA7-45F3-B447-37FB2B9F7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1942" y="1213153"/>
            <a:ext cx="6574536" cy="1259894"/>
          </a:xfrm>
        </p:spPr>
        <p:txBody>
          <a:bodyPr>
            <a:normAutofit/>
          </a:bodyPr>
          <a:lstStyle/>
          <a:p>
            <a:pPr>
              <a:lnSpc>
                <a:spcPct val="90000"/>
              </a:lnSpc>
            </a:pPr>
            <a:r>
              <a:rPr lang="tr-TR" sz="2500" b="1" dirty="0">
                <a:latin typeface="Times New Roman" panose="02020603050405020304" pitchFamily="18" charset="0"/>
                <a:cs typeface="Times New Roman" panose="02020603050405020304" pitchFamily="18" charset="0"/>
              </a:rPr>
              <a:t>İSTANBUL ENDEMİK BİTKİ TÜRLERİ</a:t>
            </a:r>
            <a:br>
              <a:rPr lang="tr-TR" sz="2500" b="1" dirty="0">
                <a:latin typeface="Times New Roman" panose="02020603050405020304" pitchFamily="18" charset="0"/>
                <a:cs typeface="Times New Roman" panose="02020603050405020304" pitchFamily="18" charset="0"/>
              </a:rPr>
            </a:br>
            <a:r>
              <a:rPr lang="tr-TR" sz="2500" b="1" dirty="0">
                <a:latin typeface="Times New Roman" panose="02020603050405020304" pitchFamily="18" charset="0"/>
                <a:cs typeface="Times New Roman" panose="02020603050405020304" pitchFamily="18" charset="0"/>
              </a:rPr>
              <a:t>ISTANBUL ENDEMIC PLANT SPECIES</a:t>
            </a:r>
            <a:br>
              <a:rPr lang="tr-TR" sz="2500" b="1" dirty="0">
                <a:latin typeface="Times New Roman" panose="02020603050405020304" pitchFamily="18" charset="0"/>
                <a:cs typeface="Times New Roman" panose="02020603050405020304" pitchFamily="18" charset="0"/>
              </a:rPr>
            </a:br>
            <a:endParaRPr lang="tr-TR" sz="2500" b="1"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035CBF17-C0BF-49C1-8FB7-B43A3545D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3" name="Content Placeholder 2"/>
          <p:cNvSpPr>
            <a:spLocks noGrp="1"/>
          </p:cNvSpPr>
          <p:nvPr>
            <p:ph idx="1"/>
          </p:nvPr>
        </p:nvSpPr>
        <p:spPr>
          <a:xfrm>
            <a:off x="649224" y="2133600"/>
            <a:ext cx="6574535" cy="3759253"/>
          </a:xfrm>
        </p:spPr>
        <p:txBody>
          <a:bodyPr>
            <a:normAutofit/>
          </a:bodyPr>
          <a:lstStyle/>
          <a:p>
            <a:pPr marL="0" indent="0">
              <a:lnSpc>
                <a:spcPct val="90000"/>
              </a:lnSpc>
              <a:buNone/>
            </a:pPr>
            <a:r>
              <a:rPr lang="tr-TR" sz="1600" b="1" dirty="0">
                <a:latin typeface="Times New Roman" panose="02020603050405020304" pitchFamily="18" charset="0"/>
                <a:cs typeface="Times New Roman" panose="02020603050405020304" pitchFamily="18" charset="0"/>
              </a:rPr>
              <a:t>Endemik bitkiler, yeryüzünün sadece belirli bölgelerinde yayılış gösteren türlerdir. Endemik bitkiler bir dağa, bir adaya, bir ülkeye veya bir kıtanın herhangi bir yerindeki bir flora bölgesine has </a:t>
            </a:r>
            <a:r>
              <a:rPr lang="tr-TR" sz="1600" b="1" dirty="0" err="1">
                <a:latin typeface="Times New Roman" panose="02020603050405020304" pitchFamily="18" charset="0"/>
                <a:cs typeface="Times New Roman" panose="02020603050405020304" pitchFamily="18" charset="0"/>
              </a:rPr>
              <a:t>olabilirler.İstanbul’un</a:t>
            </a:r>
            <a:r>
              <a:rPr lang="tr-TR" sz="1600" b="1" dirty="0">
                <a:latin typeface="Times New Roman" panose="02020603050405020304" pitchFamily="18" charset="0"/>
                <a:cs typeface="Times New Roman" panose="02020603050405020304" pitchFamily="18" charset="0"/>
              </a:rPr>
              <a:t> 56 tane endemik bitki çeşidi vardır. Tanımak, yayılış alanlarını korumak ve genişletmek biyolojik çeşitliliğin devamı için büyük bir önem taşımaktadır.</a:t>
            </a:r>
          </a:p>
          <a:p>
            <a:pPr marL="0" indent="0">
              <a:lnSpc>
                <a:spcPct val="90000"/>
              </a:lnSpc>
              <a:buNone/>
            </a:pPr>
            <a:endParaRPr lang="tr-TR" sz="1600" b="1" dirty="0">
              <a:latin typeface="Times New Roman" panose="02020603050405020304" pitchFamily="18" charset="0"/>
              <a:cs typeface="Times New Roman" panose="02020603050405020304" pitchFamily="18" charset="0"/>
            </a:endParaRPr>
          </a:p>
          <a:p>
            <a:pPr marL="0" indent="0">
              <a:lnSpc>
                <a:spcPct val="90000"/>
              </a:lnSpc>
              <a:buNone/>
            </a:pPr>
            <a:r>
              <a:rPr lang="en-US" sz="1600" b="1" dirty="0">
                <a:latin typeface="Times New Roman" panose="02020603050405020304" pitchFamily="18" charset="0"/>
                <a:cs typeface="Times New Roman" panose="02020603050405020304" pitchFamily="18" charset="0"/>
              </a:rPr>
              <a:t>Endemic plants are species that are distributed only in certain regions of the earth. Endemic plants can be specific to a mountain, an island, a country or a flora region anywhere on a continent. Istanbul has 56 endemic plant species. Recognizing, protecting and expanding their distribution areas is of great importance for the continuation of biological diversity.</a:t>
            </a:r>
            <a:endParaRPr lang="tr-TR" sz="1600" b="1" dirty="0">
              <a:latin typeface="Times New Roman" panose="02020603050405020304" pitchFamily="18" charset="0"/>
              <a:cs typeface="Times New Roman" panose="02020603050405020304" pitchFamily="18" charset="0"/>
            </a:endParaRPr>
          </a:p>
          <a:p>
            <a:pPr marL="0" indent="0">
              <a:lnSpc>
                <a:spcPct val="90000"/>
              </a:lnSpc>
              <a:buNone/>
            </a:pPr>
            <a:endParaRPr lang="tr-TR" b="1" dirty="0">
              <a:latin typeface="Times New Roman" panose="02020603050405020304" pitchFamily="18" charset="0"/>
              <a:cs typeface="Times New Roman" panose="02020603050405020304" pitchFamily="18" charset="0"/>
            </a:endParaRPr>
          </a:p>
          <a:p>
            <a:pPr>
              <a:lnSpc>
                <a:spcPct val="90000"/>
              </a:lnSpc>
            </a:pPr>
            <a:endParaRPr lang="tr-TR" b="1" dirty="0">
              <a:latin typeface="Times New Roman" panose="02020603050405020304" pitchFamily="18" charset="0"/>
              <a:cs typeface="Times New Roman" panose="02020603050405020304" pitchFamily="18" charset="0"/>
            </a:endParaRPr>
          </a:p>
          <a:p>
            <a:pPr>
              <a:lnSpc>
                <a:spcPct val="90000"/>
              </a:lnSpc>
            </a:pPr>
            <a:endParaRPr lang="tr-TR" b="1" dirty="0">
              <a:latin typeface="Times New Roman" panose="02020603050405020304" pitchFamily="18" charset="0"/>
              <a:cs typeface="Times New Roman" panose="02020603050405020304" pitchFamily="18" charset="0"/>
            </a:endParaRPr>
          </a:p>
          <a:p>
            <a:pPr>
              <a:lnSpc>
                <a:spcPct val="90000"/>
              </a:lnSpc>
            </a:pPr>
            <a:endParaRPr lang="tr-TR" b="1" dirty="0">
              <a:latin typeface="Times New Roman" panose="02020603050405020304" pitchFamily="18" charset="0"/>
              <a:cs typeface="Times New Roman" panose="02020603050405020304" pitchFamily="18" charset="0"/>
            </a:endParaRPr>
          </a:p>
          <a:p>
            <a:pPr>
              <a:lnSpc>
                <a:spcPct val="90000"/>
              </a:lnSpc>
            </a:pPr>
            <a:endParaRPr lang="tr-TR" b="1" dirty="0">
              <a:latin typeface="Times New Roman" panose="02020603050405020304" pitchFamily="18" charset="0"/>
              <a:cs typeface="Times New Roman" panose="02020603050405020304" pitchFamily="18" charset="0"/>
            </a:endParaRPr>
          </a:p>
          <a:p>
            <a:pPr>
              <a:lnSpc>
                <a:spcPct val="90000"/>
              </a:lnSpc>
            </a:pPr>
            <a:endParaRPr lang="tr-TR" b="1" dirty="0">
              <a:latin typeface="Times New Roman" panose="02020603050405020304" pitchFamily="18" charset="0"/>
              <a:cs typeface="Times New Roman" panose="02020603050405020304" pitchFamily="18" charset="0"/>
            </a:endParaRPr>
          </a:p>
          <a:p>
            <a:pPr>
              <a:lnSpc>
                <a:spcPct val="90000"/>
              </a:lnSpc>
            </a:pPr>
            <a:endParaRPr lang="tr-TR" b="1" dirty="0">
              <a:latin typeface="Times New Roman" panose="02020603050405020304" pitchFamily="18" charset="0"/>
              <a:cs typeface="Times New Roman" panose="02020603050405020304" pitchFamily="18" charset="0"/>
            </a:endParaRPr>
          </a:p>
          <a:p>
            <a:pPr>
              <a:lnSpc>
                <a:spcPct val="90000"/>
              </a:lnSpc>
            </a:pPr>
            <a:endParaRPr lang="tr-TR" b="1" dirty="0">
              <a:latin typeface="Times New Roman" panose="02020603050405020304" pitchFamily="18" charset="0"/>
              <a:cs typeface="Times New Roman" panose="02020603050405020304" pitchFamily="18" charset="0"/>
            </a:endParaRPr>
          </a:p>
          <a:p>
            <a:pPr>
              <a:lnSpc>
                <a:spcPct val="90000"/>
              </a:lnSpc>
            </a:pPr>
            <a:endParaRPr lang="tr-TR" b="1" dirty="0">
              <a:latin typeface="Times New Roman" panose="02020603050405020304" pitchFamily="18" charset="0"/>
              <a:cs typeface="Times New Roman" panose="02020603050405020304" pitchFamily="18" charset="0"/>
            </a:endParaRPr>
          </a:p>
          <a:p>
            <a:pPr>
              <a:lnSpc>
                <a:spcPct val="90000"/>
              </a:lnSpc>
            </a:pPr>
            <a:endParaRPr lang="tr-TR" b="1" dirty="0">
              <a:latin typeface="Times New Roman" panose="02020603050405020304" pitchFamily="18" charset="0"/>
              <a:cs typeface="Times New Roman" panose="02020603050405020304" pitchFamily="18" charset="0"/>
            </a:endParaRPr>
          </a:p>
          <a:p>
            <a:pPr>
              <a:lnSpc>
                <a:spcPct val="90000"/>
              </a:lnSpc>
            </a:pPr>
            <a:endParaRPr lang="tr-TR" b="1" dirty="0">
              <a:latin typeface="Times New Roman" panose="02020603050405020304" pitchFamily="18" charset="0"/>
              <a:cs typeface="Times New Roman" panose="02020603050405020304" pitchFamily="18" charset="0"/>
            </a:endParaRPr>
          </a:p>
          <a:p>
            <a:pPr>
              <a:lnSpc>
                <a:spcPct val="90000"/>
              </a:lnSpc>
            </a:pPr>
            <a:endParaRPr lang="tr-TR" b="1" dirty="0">
              <a:latin typeface="Times New Roman" panose="02020603050405020304" pitchFamily="18" charset="0"/>
              <a:cs typeface="Times New Roman" panose="02020603050405020304" pitchFamily="18" charset="0"/>
            </a:endParaRPr>
          </a:p>
          <a:p>
            <a:pPr>
              <a:lnSpc>
                <a:spcPct val="90000"/>
              </a:lnSpc>
            </a:pPr>
            <a:endParaRPr lang="tr-TR" b="1"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rotWithShape="1">
          <a:blip r:embed="rId2"/>
          <a:srcRect t="9300"/>
          <a:stretch/>
        </p:blipFill>
        <p:spPr>
          <a:xfrm>
            <a:off x="7562088" y="876352"/>
            <a:ext cx="3981455" cy="2293100"/>
          </a:xfrm>
          <a:prstGeom prst="rect">
            <a:avLst/>
          </a:prstGeom>
        </p:spPr>
      </p:pic>
      <p:pic>
        <p:nvPicPr>
          <p:cNvPr id="4" name="İçerik Yer Tutucusu 4" descr="metin, harita, atlas içeren bir resim&#10;&#10;Yapay zeka tarafından oluşturulan içerik yanlış olabilir.">
            <a:extLst>
              <a:ext uri="{FF2B5EF4-FFF2-40B4-BE49-F238E27FC236}">
                <a16:creationId xmlns:a16="http://schemas.microsoft.com/office/drawing/2014/main" id="{73D02595-BB9A-4EA7-C78F-823E8886281B}"/>
              </a:ext>
            </a:extLst>
          </p:cNvPr>
          <p:cNvPicPr>
            <a:picLocks noChangeAspect="1"/>
          </p:cNvPicPr>
          <p:nvPr/>
        </p:nvPicPr>
        <p:blipFill>
          <a:blip r:embed="rId3"/>
          <a:stretch>
            <a:fillRect/>
          </a:stretch>
        </p:blipFill>
        <p:spPr>
          <a:xfrm>
            <a:off x="7562088" y="4257187"/>
            <a:ext cx="3981455" cy="1831469"/>
          </a:xfrm>
          <a:prstGeom prst="rect">
            <a:avLst/>
          </a:prstGeom>
        </p:spPr>
      </p:pic>
      <p:sp>
        <p:nvSpPr>
          <p:cNvPr id="19" name="Freeform 11">
            <a:extLst>
              <a:ext uri="{FF2B5EF4-FFF2-40B4-BE49-F238E27FC236}">
                <a16:creationId xmlns:a16="http://schemas.microsoft.com/office/drawing/2014/main" id="{F5147F3F-3E4A-4255-8C92-856618C47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048864" y="47120"/>
            <a:ext cx="2064479" cy="72808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4030F5D-C4DC-27CA-4B8E-C39C2A551CF0}"/>
              </a:ext>
            </a:extLst>
          </p:cNvPr>
          <p:cNvSpPr txBox="1">
            <a:spLocks/>
          </p:cNvSpPr>
          <p:nvPr/>
        </p:nvSpPr>
        <p:spPr>
          <a:xfrm>
            <a:off x="7223759" y="6088656"/>
            <a:ext cx="4743785" cy="617237"/>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1800" b="1" dirty="0">
                <a:solidFill>
                  <a:srgbClr val="A53010"/>
                </a:solidFill>
                <a:latin typeface="Times New Roman" panose="02020603050405020304" pitchFamily="18" charset="0"/>
                <a:cs typeface="Times New Roman" panose="02020603050405020304" pitchFamily="18" charset="0"/>
              </a:rPr>
              <a:t>İSTANBUL ENDEMİK BİTKİ HARİTASI</a:t>
            </a:r>
            <a:br>
              <a:rPr lang="tr-TR" sz="1800" b="1" dirty="0">
                <a:solidFill>
                  <a:srgbClr val="A53010"/>
                </a:solidFill>
                <a:latin typeface="Times New Roman" panose="02020603050405020304" pitchFamily="18" charset="0"/>
                <a:cs typeface="Times New Roman" panose="02020603050405020304" pitchFamily="18" charset="0"/>
              </a:rPr>
            </a:br>
            <a:r>
              <a:rPr lang="tr-TR" sz="1800" b="1" dirty="0">
                <a:solidFill>
                  <a:srgbClr val="A53010"/>
                </a:solidFill>
                <a:latin typeface="Times New Roman" panose="02020603050405020304" pitchFamily="18" charset="0"/>
                <a:cs typeface="Times New Roman" panose="02020603050405020304" pitchFamily="18" charset="0"/>
              </a:rPr>
              <a:t>ISTANBUL ENDEMIC PLANT MAP</a:t>
            </a:r>
          </a:p>
        </p:txBody>
      </p:sp>
      <p:sp>
        <p:nvSpPr>
          <p:cNvPr id="8" name="Metin kutusu 7">
            <a:extLst>
              <a:ext uri="{FF2B5EF4-FFF2-40B4-BE49-F238E27FC236}">
                <a16:creationId xmlns:a16="http://schemas.microsoft.com/office/drawing/2014/main" id="{8F91613A-923A-BD69-1754-BCED65B2872E}"/>
              </a:ext>
            </a:extLst>
          </p:cNvPr>
          <p:cNvSpPr txBox="1"/>
          <p:nvPr/>
        </p:nvSpPr>
        <p:spPr>
          <a:xfrm>
            <a:off x="6403232" y="3144067"/>
            <a:ext cx="6094378" cy="646331"/>
          </a:xfrm>
          <a:prstGeom prst="rect">
            <a:avLst/>
          </a:prstGeom>
          <a:noFill/>
        </p:spPr>
        <p:txBody>
          <a:bodyPr wrap="square">
            <a:spAutoFit/>
          </a:bodyPr>
          <a:lstStyle/>
          <a:p>
            <a:pPr algn="ctr"/>
            <a:r>
              <a:rPr lang="tr-TR" sz="1800" b="1" dirty="0">
                <a:solidFill>
                  <a:srgbClr val="A53010"/>
                </a:solidFill>
                <a:latin typeface="Times New Roman" panose="02020603050405020304" pitchFamily="18" charset="0"/>
                <a:cs typeface="Times New Roman" panose="02020603050405020304" pitchFamily="18" charset="0"/>
              </a:rPr>
              <a:t>TÜRKİYE ENDEMİK BİTKİ HARİTASI</a:t>
            </a:r>
          </a:p>
          <a:p>
            <a:pPr algn="ctr"/>
            <a:r>
              <a:rPr lang="tr-TR" sz="1800" b="1" dirty="0">
                <a:solidFill>
                  <a:srgbClr val="A53010"/>
                </a:solidFill>
                <a:latin typeface="Times New Roman" panose="02020603050405020304" pitchFamily="18" charset="0"/>
                <a:cs typeface="Times New Roman" panose="02020603050405020304" pitchFamily="18" charset="0"/>
              </a:rPr>
              <a:t>TÜRKİYE ENDEMIC PLANT MAP</a:t>
            </a:r>
          </a:p>
        </p:txBody>
      </p:sp>
    </p:spTree>
    <p:extLst>
      <p:ext uri="{BB962C8B-B14F-4D97-AF65-F5344CB8AC3E}">
        <p14:creationId xmlns:p14="http://schemas.microsoft.com/office/powerpoint/2010/main" val="3163443886"/>
      </p:ext>
    </p:extLst>
  </p:cSld>
  <p:clrMapOvr>
    <a:masterClrMapping/>
  </p:clrMapOvr>
  <mc:AlternateContent xmlns:mc="http://schemas.openxmlformats.org/markup-compatibility/2006" xmlns:p14="http://schemas.microsoft.com/office/powerpoint/2010/main">
    <mc:Choice Requires="p14">
      <p:transition spd="slow" p14:dur="2000" advTm="12134"/>
    </mc:Choice>
    <mc:Fallback xmlns="">
      <p:transition spd="slow" advTm="1213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EED05-519B-8645-86AB-858E40269C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4C73FF-246E-ACE4-0236-C472618EB0F5}"/>
              </a:ext>
            </a:extLst>
          </p:cNvPr>
          <p:cNvSpPr>
            <a:spLocks noGrp="1"/>
          </p:cNvSpPr>
          <p:nvPr>
            <p:ph idx="1"/>
          </p:nvPr>
        </p:nvSpPr>
        <p:spPr>
          <a:xfrm>
            <a:off x="3381042" y="1117844"/>
            <a:ext cx="6541171" cy="5232012"/>
          </a:xfrm>
        </p:spPr>
        <p:txBody>
          <a:bodyPr>
            <a:noAutofit/>
          </a:bodyPr>
          <a:lstStyle/>
          <a:p>
            <a:pPr marL="0" indent="0">
              <a:buNone/>
            </a:pPr>
            <a:r>
              <a:rPr lang="tr-TR" sz="1200" b="1">
                <a:latin typeface="Times New Roman" panose="02020603050405020304" pitchFamily="18" charset="0"/>
                <a:cs typeface="Times New Roman" panose="02020603050405020304" pitchFamily="18" charset="0"/>
              </a:rPr>
              <a:t>1. Asperula littoralis – Kum belumotu                   2. Centaurea hermanii – Peygamber çiçeği </a:t>
            </a:r>
          </a:p>
          <a:p>
            <a:endParaRPr lang="tr-TR" sz="1200" b="1">
              <a:latin typeface="Times New Roman" panose="02020603050405020304" pitchFamily="18" charset="0"/>
              <a:cs typeface="Times New Roman" panose="02020603050405020304" pitchFamily="18" charset="0"/>
            </a:endParaRPr>
          </a:p>
          <a:p>
            <a:endParaRPr lang="tr-TR" sz="1200" b="1">
              <a:latin typeface="Times New Roman" panose="02020603050405020304" pitchFamily="18" charset="0"/>
              <a:cs typeface="Times New Roman" panose="02020603050405020304" pitchFamily="18" charset="0"/>
            </a:endParaRPr>
          </a:p>
          <a:p>
            <a:pPr marL="0" indent="0">
              <a:buNone/>
            </a:pPr>
            <a:endParaRPr lang="tr-TR" sz="1200" b="1">
              <a:latin typeface="Times New Roman" panose="02020603050405020304" pitchFamily="18" charset="0"/>
              <a:cs typeface="Times New Roman" panose="02020603050405020304" pitchFamily="18" charset="0"/>
            </a:endParaRPr>
          </a:p>
          <a:p>
            <a:pPr marL="0" indent="0">
              <a:buNone/>
            </a:pPr>
            <a:endParaRPr lang="tr-TR" sz="1200" b="1">
              <a:latin typeface="Times New Roman" panose="02020603050405020304" pitchFamily="18" charset="0"/>
              <a:cs typeface="Times New Roman" panose="02020603050405020304" pitchFamily="18" charset="0"/>
            </a:endParaRPr>
          </a:p>
          <a:p>
            <a:endParaRPr lang="tr-TR" sz="1200" b="1">
              <a:latin typeface="Times New Roman" panose="02020603050405020304" pitchFamily="18" charset="0"/>
              <a:cs typeface="Times New Roman" panose="02020603050405020304" pitchFamily="18" charset="0"/>
            </a:endParaRPr>
          </a:p>
          <a:p>
            <a:endParaRPr lang="tr-TR" sz="1200" b="1">
              <a:latin typeface="Times New Roman" panose="02020603050405020304" pitchFamily="18" charset="0"/>
              <a:cs typeface="Times New Roman" panose="02020603050405020304" pitchFamily="18" charset="0"/>
            </a:endParaRPr>
          </a:p>
          <a:p>
            <a:pPr marL="0" indent="0">
              <a:buNone/>
            </a:pPr>
            <a:r>
              <a:rPr lang="tr-TR" sz="1200" b="1">
                <a:latin typeface="Times New Roman" panose="02020603050405020304" pitchFamily="18" charset="0"/>
                <a:cs typeface="Times New Roman" panose="02020603050405020304" pitchFamily="18" charset="0"/>
              </a:rPr>
              <a:t>    3. Centaurea kilaea – Kilyosdüğmesi                  4. Cephalaria tuteliana – Sultan pelemiri  </a:t>
            </a:r>
          </a:p>
          <a:p>
            <a:endParaRPr lang="tr-TR" sz="1200" b="1">
              <a:latin typeface="Times New Roman" panose="02020603050405020304" pitchFamily="18" charset="0"/>
              <a:cs typeface="Times New Roman" panose="02020603050405020304" pitchFamily="18" charset="0"/>
            </a:endParaRPr>
          </a:p>
          <a:p>
            <a:endParaRPr lang="tr-TR" sz="1200" b="1">
              <a:latin typeface="Times New Roman" panose="02020603050405020304" pitchFamily="18" charset="0"/>
              <a:cs typeface="Times New Roman" panose="02020603050405020304" pitchFamily="18" charset="0"/>
            </a:endParaRPr>
          </a:p>
          <a:p>
            <a:endParaRPr lang="tr-TR" sz="1200" b="1">
              <a:latin typeface="Times New Roman" panose="02020603050405020304" pitchFamily="18" charset="0"/>
              <a:cs typeface="Times New Roman" panose="02020603050405020304" pitchFamily="18" charset="0"/>
            </a:endParaRPr>
          </a:p>
          <a:p>
            <a:endParaRPr lang="tr-TR" sz="1200" b="1">
              <a:latin typeface="Times New Roman" panose="02020603050405020304" pitchFamily="18" charset="0"/>
              <a:cs typeface="Times New Roman" panose="02020603050405020304" pitchFamily="18" charset="0"/>
            </a:endParaRPr>
          </a:p>
          <a:p>
            <a:endParaRPr lang="tr-TR" sz="1200" b="1">
              <a:latin typeface="Times New Roman" panose="02020603050405020304" pitchFamily="18" charset="0"/>
              <a:cs typeface="Times New Roman" panose="02020603050405020304" pitchFamily="18" charset="0"/>
            </a:endParaRPr>
          </a:p>
          <a:p>
            <a:endParaRPr lang="tr-TR" sz="1200" b="1">
              <a:latin typeface="Times New Roman" panose="02020603050405020304" pitchFamily="18" charset="0"/>
              <a:cs typeface="Times New Roman" panose="02020603050405020304" pitchFamily="18" charset="0"/>
            </a:endParaRPr>
          </a:p>
          <a:p>
            <a:endParaRPr lang="tr-TR" sz="1200" b="1">
              <a:latin typeface="Times New Roman" panose="02020603050405020304" pitchFamily="18" charset="0"/>
              <a:cs typeface="Times New Roman" panose="02020603050405020304" pitchFamily="18" charset="0"/>
            </a:endParaRPr>
          </a:p>
          <a:p>
            <a:endParaRPr lang="tr-TR" sz="1200" b="1">
              <a:latin typeface="Times New Roman" panose="02020603050405020304" pitchFamily="18" charset="0"/>
              <a:cs typeface="Times New Roman" panose="02020603050405020304" pitchFamily="18" charset="0"/>
            </a:endParaRPr>
          </a:p>
          <a:p>
            <a:endParaRPr lang="tr-TR" sz="1200" b="1">
              <a:latin typeface="Times New Roman" panose="02020603050405020304" pitchFamily="18" charset="0"/>
              <a:cs typeface="Times New Roman" panose="02020603050405020304" pitchFamily="18" charset="0"/>
            </a:endParaRPr>
          </a:p>
          <a:p>
            <a:endParaRPr lang="tr-TR" sz="1200" b="1" dirty="0">
              <a:latin typeface="Times New Roman" panose="02020603050405020304" pitchFamily="18" charset="0"/>
              <a:cs typeface="Times New Roman" panose="02020603050405020304" pitchFamily="18" charset="0"/>
            </a:endParaRPr>
          </a:p>
        </p:txBody>
      </p:sp>
      <p:pic>
        <p:nvPicPr>
          <p:cNvPr id="2052" name="Picture 4" descr="https://encrypted-tbn0.gstatic.com/images?q=tbn:ANd9GcQJbQxXIJIYzt24SI5A8N3TyMv1TGFXZH_JAzHUnrsi_pT5k56fPmfNaHd1qlxn-JlH608&amp;usqp=CAU">
            <a:extLst>
              <a:ext uri="{FF2B5EF4-FFF2-40B4-BE49-F238E27FC236}">
                <a16:creationId xmlns:a16="http://schemas.microsoft.com/office/drawing/2014/main" id="{5E2D7CD1-74CD-F8D6-F727-EB685D89D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2735" y="1498845"/>
            <a:ext cx="2538633" cy="1518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s://encrypted-tbn0.gstatic.com/images?q=tbn:ANd9GcT3mdmtuqojiBnFw7Erzbboef0TGyxDWKFCc3egdy2rsJZB6WVNJ9zHgjQk4KTOS20b0kM&amp;usqp=CAU">
            <a:extLst>
              <a:ext uri="{FF2B5EF4-FFF2-40B4-BE49-F238E27FC236}">
                <a16:creationId xmlns:a16="http://schemas.microsoft.com/office/drawing/2014/main" id="{360AC7BD-E9EE-DD28-0063-FA5A37CEF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849" y="1519706"/>
            <a:ext cx="2538633" cy="1518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s://encrypted-tbn0.gstatic.com/images?q=tbn:ANd9GcS5OvbrAERZqHcOIC0HJRsrtgvNTd-rhsN9x51wH-sXiOJu9Th1GepKniuRvuNM2NdFyUU&amp;usqp=CAU">
            <a:extLst>
              <a:ext uri="{FF2B5EF4-FFF2-40B4-BE49-F238E27FC236}">
                <a16:creationId xmlns:a16="http://schemas.microsoft.com/office/drawing/2014/main" id="{A9B35522-4E27-B81E-B1A7-19918E62B8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2735" y="3740440"/>
            <a:ext cx="2538633" cy="1518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https://encrypted-tbn0.gstatic.com/images?q=tbn:ANd9GcS1xcP_WSfyZMzAQdad9gvttvDD4dr15mNJB5AuSzDdRb5D4ka2nx2l7ZS33kqA3CnRrQg&amp;usqp=CAU">
            <a:extLst>
              <a:ext uri="{FF2B5EF4-FFF2-40B4-BE49-F238E27FC236}">
                <a16:creationId xmlns:a16="http://schemas.microsoft.com/office/drawing/2014/main" id="{CC368D1E-AC01-A149-B6E5-CD87187EF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9238" y="3740440"/>
            <a:ext cx="2546222" cy="1518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3EF48A49-9A8F-6AA9-2ACB-99A905B61FB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048864" y="47120"/>
            <a:ext cx="2064479" cy="72808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0082FCD-3C72-BE0E-C492-7924700ABCFD}"/>
              </a:ext>
            </a:extLst>
          </p:cNvPr>
          <p:cNvSpPr txBox="1">
            <a:spLocks/>
          </p:cNvSpPr>
          <p:nvPr/>
        </p:nvSpPr>
        <p:spPr>
          <a:xfrm>
            <a:off x="677334" y="115330"/>
            <a:ext cx="10973890" cy="621733"/>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2400" b="1" dirty="0">
                <a:solidFill>
                  <a:srgbClr val="A53010"/>
                </a:solidFill>
                <a:latin typeface="Times New Roman" panose="02020603050405020304" pitchFamily="18" charset="0"/>
                <a:cs typeface="Times New Roman" panose="02020603050405020304" pitchFamily="18" charset="0"/>
              </a:rPr>
              <a:t>İSTANBUL ENDEMİK BİTKİ TÜRLERİ-</a:t>
            </a:r>
          </a:p>
          <a:p>
            <a:pPr algn="ctr"/>
            <a:r>
              <a:rPr lang="tr-TR" sz="2400" b="1" dirty="0">
                <a:solidFill>
                  <a:srgbClr val="A53010"/>
                </a:solidFill>
                <a:latin typeface="Times New Roman" panose="02020603050405020304" pitchFamily="18" charset="0"/>
                <a:cs typeface="Times New Roman" panose="02020603050405020304" pitchFamily="18" charset="0"/>
              </a:rPr>
              <a:t>ISTANBUL ENDEMIC PLANT SPECIES </a:t>
            </a:r>
          </a:p>
        </p:txBody>
      </p:sp>
    </p:spTree>
    <p:extLst>
      <p:ext uri="{BB962C8B-B14F-4D97-AF65-F5344CB8AC3E}">
        <p14:creationId xmlns:p14="http://schemas.microsoft.com/office/powerpoint/2010/main" val="2405187404"/>
      </p:ext>
    </p:extLst>
  </p:cSld>
  <p:clrMapOvr>
    <a:masterClrMapping/>
  </p:clrMapOvr>
  <mc:AlternateContent xmlns:mc="http://schemas.openxmlformats.org/markup-compatibility/2006" xmlns:p14="http://schemas.microsoft.com/office/powerpoint/2010/main">
    <mc:Choice Requires="p14">
      <p:transition spd="slow" p14:dur="2000" advTm="12134"/>
    </mc:Choice>
    <mc:Fallback xmlns="">
      <p:transition spd="slow" advTm="1213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7666"/>
            <a:ext cx="8596668" cy="57664"/>
          </a:xfrm>
        </p:spPr>
        <p:txBody>
          <a:bodyPr>
            <a:normAutofit fontScale="90000"/>
          </a:bodyPr>
          <a:lstStyle/>
          <a:p>
            <a:r>
              <a:rPr lang="tr-TR" sz="800" dirty="0"/>
              <a:t>.</a:t>
            </a:r>
          </a:p>
        </p:txBody>
      </p:sp>
      <p:sp>
        <p:nvSpPr>
          <p:cNvPr id="3" name="Content Placeholder 2"/>
          <p:cNvSpPr>
            <a:spLocks noGrp="1"/>
          </p:cNvSpPr>
          <p:nvPr>
            <p:ph idx="1"/>
          </p:nvPr>
        </p:nvSpPr>
        <p:spPr>
          <a:xfrm>
            <a:off x="589784" y="595213"/>
            <a:ext cx="10039827" cy="6407973"/>
          </a:xfrm>
        </p:spPr>
        <p:txBody>
          <a:bodyPr>
            <a:normAutofit/>
          </a:bodyPr>
          <a:lstStyle/>
          <a:p>
            <a:pPr marL="0" indent="0">
              <a:buNone/>
            </a:pPr>
            <a:r>
              <a:rPr lang="tr-TR" sz="1200" b="1" dirty="0">
                <a:latin typeface="Times New Roman" panose="02020603050405020304" pitchFamily="18" charset="0"/>
                <a:cs typeface="Times New Roman" panose="02020603050405020304" pitchFamily="18" charset="0"/>
              </a:rPr>
              <a:t>                               5. Cirsium byzantinum – </a:t>
            </a:r>
            <a:r>
              <a:rPr lang="tr-TR" sz="1200" b="1" dirty="0" err="1">
                <a:latin typeface="Times New Roman" panose="02020603050405020304" pitchFamily="18" charset="0"/>
                <a:cs typeface="Times New Roman" panose="02020603050405020304" pitchFamily="18" charset="0"/>
              </a:rPr>
              <a:t>Hoşkangal</a:t>
            </a:r>
            <a:r>
              <a:rPr lang="tr-TR" sz="1200" b="1" dirty="0">
                <a:latin typeface="Times New Roman" panose="02020603050405020304" pitchFamily="18" charset="0"/>
                <a:cs typeface="Times New Roman" panose="02020603050405020304" pitchFamily="18" charset="0"/>
              </a:rPr>
              <a:t>                                              6. </a:t>
            </a:r>
            <a:r>
              <a:rPr lang="tr-TR" sz="1200" b="1" dirty="0" err="1">
                <a:latin typeface="Times New Roman" panose="02020603050405020304" pitchFamily="18" charset="0"/>
                <a:cs typeface="Times New Roman" panose="02020603050405020304" pitchFamily="18" charset="0"/>
              </a:rPr>
              <a:t>Colchicum</a:t>
            </a: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micranthum</a:t>
            </a:r>
            <a:r>
              <a:rPr lang="tr-TR" sz="1200" b="1" dirty="0">
                <a:latin typeface="Times New Roman" panose="02020603050405020304" pitchFamily="18" charset="0"/>
                <a:cs typeface="Times New Roman" panose="02020603050405020304" pitchFamily="18" charset="0"/>
              </a:rPr>
              <a:t> – Narin acıçiğdem </a:t>
            </a:r>
          </a:p>
          <a:p>
            <a:endParaRPr lang="tr-TR" sz="1200" b="1" dirty="0">
              <a:latin typeface="Times New Roman" panose="02020603050405020304" pitchFamily="18" charset="0"/>
              <a:cs typeface="Times New Roman" panose="02020603050405020304" pitchFamily="18" charset="0"/>
            </a:endParaRPr>
          </a:p>
          <a:p>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a:p>
            <a:endParaRPr lang="tr-TR" sz="1200" b="1" dirty="0">
              <a:latin typeface="Times New Roman" panose="02020603050405020304" pitchFamily="18" charset="0"/>
              <a:cs typeface="Times New Roman" panose="02020603050405020304" pitchFamily="18" charset="0"/>
            </a:endParaRPr>
          </a:p>
          <a:p>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r>
              <a:rPr lang="tr-TR" sz="1200" b="1" dirty="0">
                <a:latin typeface="Times New Roman" panose="02020603050405020304" pitchFamily="18" charset="0"/>
                <a:cs typeface="Times New Roman" panose="02020603050405020304" pitchFamily="18" charset="0"/>
              </a:rPr>
              <a:t>                           7. Crocus pestalozzae – Ümraniye çiğdemi                                        8. Euphorbia amgydaloides – Zerena, Sütleğen</a:t>
            </a: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r>
              <a:rPr lang="tr-TR" sz="1200" b="1" dirty="0">
                <a:latin typeface="Times New Roman" panose="02020603050405020304" pitchFamily="18" charset="0"/>
                <a:cs typeface="Times New Roman" panose="02020603050405020304" pitchFamily="18" charset="0"/>
              </a:rPr>
              <a:t>                        9. </a:t>
            </a:r>
            <a:r>
              <a:rPr lang="tr-TR" sz="1200" b="1" dirty="0" err="1">
                <a:latin typeface="Times New Roman" panose="02020603050405020304" pitchFamily="18" charset="0"/>
                <a:cs typeface="Times New Roman" panose="02020603050405020304" pitchFamily="18" charset="0"/>
              </a:rPr>
              <a:t>Galanthus</a:t>
            </a: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byzantinus</a:t>
            </a:r>
            <a:r>
              <a:rPr lang="tr-TR" sz="1200" b="1" dirty="0">
                <a:latin typeface="Times New Roman" panose="02020603050405020304" pitchFamily="18" charset="0"/>
                <a:cs typeface="Times New Roman" panose="02020603050405020304" pitchFamily="18" charset="0"/>
              </a:rPr>
              <a:t> – İstanbul kardeleni                                                10. </a:t>
            </a:r>
            <a:r>
              <a:rPr lang="tr-TR" sz="1200" b="1" dirty="0" err="1">
                <a:latin typeface="Times New Roman" panose="02020603050405020304" pitchFamily="18" charset="0"/>
                <a:cs typeface="Times New Roman" panose="02020603050405020304" pitchFamily="18" charset="0"/>
              </a:rPr>
              <a:t>Isatis</a:t>
            </a: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arenaria</a:t>
            </a:r>
            <a:r>
              <a:rPr lang="tr-TR" sz="1200" b="1" dirty="0">
                <a:latin typeface="Times New Roman" panose="02020603050405020304" pitchFamily="18" charset="0"/>
                <a:cs typeface="Times New Roman" panose="02020603050405020304" pitchFamily="18" charset="0"/>
              </a:rPr>
              <a:t> – Kelebekotu  </a:t>
            </a:r>
          </a:p>
          <a:p>
            <a:pPr marL="0" indent="0">
              <a:buNone/>
            </a:pPr>
            <a:endParaRPr lang="tr-TR" sz="1200" b="1" dirty="0">
              <a:latin typeface="Times New Roman" panose="02020603050405020304" pitchFamily="18" charset="0"/>
              <a:cs typeface="Times New Roman" panose="02020603050405020304" pitchFamily="18" charset="0"/>
            </a:endParaRPr>
          </a:p>
          <a:p>
            <a:endParaRPr lang="tr-TR" sz="1200" dirty="0"/>
          </a:p>
        </p:txBody>
      </p:sp>
      <p:pic>
        <p:nvPicPr>
          <p:cNvPr id="3080" name="Picture 8" descr="https://encrypted-tbn0.gstatic.com/images?q=tbn:ANd9GcSHzjfSawCHUtCnjjqJxYLGrV0JfMPO3O0-ar6O-MW2vBFa_gS7aMgGLLUMKmJsJ1wG2b0&amp;usqp=C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066" y="928843"/>
            <a:ext cx="2538633" cy="1518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descr="https://www.floraburada.com/images/news/213_2008417114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317" y="3039821"/>
            <a:ext cx="2538633" cy="1518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8" name="Picture 16" descr="https://encrypted-tbn0.gstatic.com/images?q=tbn:ANd9GcQHDF1LrUBggvQ3mF-SVFwOHQ0Ike-RYVVVTFhp5CBnuy4LbgemhkhPGU4fkhpkiKg4DiY&amp;usqp=C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065" y="3049286"/>
            <a:ext cx="2538633" cy="1509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descr="https://encrypted-tbn0.gstatic.com/images?q=tbn:ANd9GcR64zvt22uQuU4a6_TiZi7FEN_BUnyW7HTkno8V8cd1b8J2Cx-qd9Sl0kzVqLSNBtaESNc&amp;usqp=C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6318" y="928843"/>
            <a:ext cx="2538633" cy="1518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descr="https://upload.wikimedia.org/wikipedia/commons/thumb/8/87/Galanthus_plicatus_subsp._byzantinus_generel.jpg/1200px-Galanthus_plicatus_subsp._byzantinus_gener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746" y="5291041"/>
            <a:ext cx="2570204" cy="1509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https://encrypted-tbn0.gstatic.com/images?q=tbn:ANd9GcSUPZ8OHCF9UCoy4NM0T7Nkro2hegSTmqm-dszS-NgiDCHwZkX8Ie654rhAKr9-BhzTr5Q&amp;usqp=C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0065" y="5291041"/>
            <a:ext cx="2570204" cy="1509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999702" y="85421"/>
            <a:ext cx="2064479" cy="72808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A683D4C-40B1-8D44-7A99-15C0E18398A2}"/>
              </a:ext>
            </a:extLst>
          </p:cNvPr>
          <p:cNvSpPr txBox="1">
            <a:spLocks/>
          </p:cNvSpPr>
          <p:nvPr/>
        </p:nvSpPr>
        <p:spPr>
          <a:xfrm>
            <a:off x="677334" y="115330"/>
            <a:ext cx="10973890" cy="621733"/>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2400" b="1" dirty="0">
                <a:solidFill>
                  <a:srgbClr val="A53010"/>
                </a:solidFill>
                <a:latin typeface="Times New Roman" panose="02020603050405020304" pitchFamily="18" charset="0"/>
                <a:cs typeface="Times New Roman" panose="02020603050405020304" pitchFamily="18" charset="0"/>
              </a:rPr>
              <a:t>İSTANBUL ENDEMİK BİTKİ TÜRLERİ-</a:t>
            </a:r>
          </a:p>
          <a:p>
            <a:pPr algn="ctr"/>
            <a:r>
              <a:rPr lang="tr-TR" sz="2400" b="1" dirty="0">
                <a:solidFill>
                  <a:srgbClr val="A53010"/>
                </a:solidFill>
                <a:latin typeface="Times New Roman" panose="02020603050405020304" pitchFamily="18" charset="0"/>
                <a:cs typeface="Times New Roman" panose="02020603050405020304" pitchFamily="18" charset="0"/>
              </a:rPr>
              <a:t>ISTANBUL ENDEMIC PLANT SPECIES </a:t>
            </a:r>
          </a:p>
        </p:txBody>
      </p:sp>
    </p:spTree>
    <p:extLst>
      <p:ext uri="{BB962C8B-B14F-4D97-AF65-F5344CB8AC3E}">
        <p14:creationId xmlns:p14="http://schemas.microsoft.com/office/powerpoint/2010/main" val="2389184108"/>
      </p:ext>
    </p:extLst>
  </p:cSld>
  <p:clrMapOvr>
    <a:masterClrMapping/>
  </p:clrMapOvr>
  <mc:AlternateContent xmlns:mc="http://schemas.openxmlformats.org/markup-compatibility/2006" xmlns:p14="http://schemas.microsoft.com/office/powerpoint/2010/main">
    <mc:Choice Requires="p14">
      <p:transition spd="slow" p14:dur="2000" advTm="12224"/>
    </mc:Choice>
    <mc:Fallback xmlns="">
      <p:transition spd="slow" advTm="1222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82378"/>
            <a:ext cx="8596668" cy="49427"/>
          </a:xfrm>
        </p:spPr>
        <p:txBody>
          <a:bodyPr>
            <a:normAutofit fontScale="90000"/>
          </a:bodyPr>
          <a:lstStyle/>
          <a:p>
            <a:r>
              <a:rPr lang="tr-TR" sz="800" dirty="0"/>
              <a:t>.</a:t>
            </a:r>
          </a:p>
        </p:txBody>
      </p:sp>
      <p:sp>
        <p:nvSpPr>
          <p:cNvPr id="3" name="Content Placeholder 2"/>
          <p:cNvSpPr>
            <a:spLocks noGrp="1"/>
          </p:cNvSpPr>
          <p:nvPr>
            <p:ph idx="1"/>
          </p:nvPr>
        </p:nvSpPr>
        <p:spPr>
          <a:xfrm>
            <a:off x="1090051" y="597544"/>
            <a:ext cx="10767651" cy="5500589"/>
          </a:xfrm>
        </p:spPr>
        <p:txBody>
          <a:bodyPr>
            <a:normAutofit/>
          </a:bodyPr>
          <a:lstStyle/>
          <a:p>
            <a:pPr marL="0" indent="0">
              <a:buNone/>
            </a:pPr>
            <a:r>
              <a:rPr lang="tr-TR" sz="1200" b="1" dirty="0">
                <a:latin typeface="Times New Roman" panose="02020603050405020304" pitchFamily="18" charset="0"/>
                <a:cs typeface="Times New Roman" panose="02020603050405020304" pitchFamily="18" charset="0"/>
              </a:rPr>
              <a:t>                      </a:t>
            </a:r>
          </a:p>
          <a:p>
            <a:pPr marL="0" indent="0">
              <a:buNone/>
            </a:pPr>
            <a:r>
              <a:rPr lang="tr-TR" sz="1200" b="1" dirty="0">
                <a:latin typeface="Times New Roman" panose="02020603050405020304" pitchFamily="18" charset="0"/>
                <a:cs typeface="Times New Roman" panose="02020603050405020304" pitchFamily="18" charset="0"/>
              </a:rPr>
              <a:t>                                   11. Lathyrus undulatus – İstanbul </a:t>
            </a:r>
            <a:r>
              <a:rPr lang="tr-TR" sz="1200" b="1" dirty="0" err="1">
                <a:latin typeface="Times New Roman" panose="02020603050405020304" pitchFamily="18" charset="0"/>
                <a:cs typeface="Times New Roman" panose="02020603050405020304" pitchFamily="18" charset="0"/>
              </a:rPr>
              <a:t>nazendesi</a:t>
            </a:r>
            <a:r>
              <a:rPr lang="tr-TR" sz="1200" b="1" dirty="0">
                <a:latin typeface="Times New Roman" panose="02020603050405020304" pitchFamily="18" charset="0"/>
                <a:cs typeface="Times New Roman" panose="02020603050405020304" pitchFamily="18" charset="0"/>
              </a:rPr>
              <a:t>                               12. </a:t>
            </a:r>
            <a:r>
              <a:rPr lang="tr-TR" sz="1200" b="1" dirty="0" err="1">
                <a:latin typeface="Times New Roman" panose="02020603050405020304" pitchFamily="18" charset="0"/>
                <a:cs typeface="Times New Roman" panose="02020603050405020304" pitchFamily="18" charset="0"/>
              </a:rPr>
              <a:t>Linum</a:t>
            </a: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tauricum</a:t>
            </a: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subsp</a:t>
            </a: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bosphori</a:t>
            </a:r>
            <a:r>
              <a:rPr lang="tr-TR" sz="1200" b="1" dirty="0">
                <a:latin typeface="Times New Roman" panose="02020603050405020304" pitchFamily="18" charset="0"/>
                <a:cs typeface="Times New Roman" panose="02020603050405020304" pitchFamily="18" charset="0"/>
              </a:rPr>
              <a:t> – Boğaziçi keteni</a:t>
            </a: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a:p>
            <a:pPr marL="0" indent="0">
              <a:buNone/>
            </a:pPr>
            <a:r>
              <a:rPr lang="tr-TR" sz="1200" b="1" dirty="0">
                <a:latin typeface="Times New Roman" panose="02020603050405020304" pitchFamily="18" charset="0"/>
                <a:cs typeface="Times New Roman" panose="02020603050405020304" pitchFamily="18" charset="0"/>
              </a:rPr>
              <a:t>                          13. </a:t>
            </a:r>
            <a:r>
              <a:rPr lang="tr-TR" sz="1200" b="1" dirty="0" err="1">
                <a:latin typeface="Times New Roman" panose="02020603050405020304" pitchFamily="18" charset="0"/>
                <a:cs typeface="Times New Roman" panose="02020603050405020304" pitchFamily="18" charset="0"/>
              </a:rPr>
              <a:t>Symphytum</a:t>
            </a: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pseudobulbosum</a:t>
            </a:r>
            <a:r>
              <a:rPr lang="tr-TR" sz="1200" b="1" dirty="0">
                <a:latin typeface="Times New Roman" panose="02020603050405020304" pitchFamily="18" charset="0"/>
                <a:cs typeface="Times New Roman" panose="02020603050405020304" pitchFamily="18" charset="0"/>
              </a:rPr>
              <a:t> – Karakafes otu                                       14. </a:t>
            </a:r>
            <a:r>
              <a:rPr lang="tr-TR" sz="1200" b="1" dirty="0" err="1">
                <a:latin typeface="Times New Roman" panose="02020603050405020304" pitchFamily="18" charset="0"/>
                <a:cs typeface="Times New Roman" panose="02020603050405020304" pitchFamily="18" charset="0"/>
              </a:rPr>
              <a:t>Verbascum</a:t>
            </a: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degenii</a:t>
            </a:r>
            <a:r>
              <a:rPr lang="tr-TR" sz="1200" b="1" dirty="0">
                <a:latin typeface="Times New Roman" panose="02020603050405020304" pitchFamily="18" charset="0"/>
                <a:cs typeface="Times New Roman" panose="02020603050405020304" pitchFamily="18" charset="0"/>
              </a:rPr>
              <a:t> – Riva sığırkuyruğu                         </a:t>
            </a:r>
          </a:p>
          <a:p>
            <a:pPr marL="0" indent="0">
              <a:buNone/>
            </a:pPr>
            <a:endParaRPr lang="tr-TR" sz="1200" b="1" dirty="0">
              <a:latin typeface="Times New Roman" panose="02020603050405020304" pitchFamily="18" charset="0"/>
              <a:cs typeface="Times New Roman" panose="02020603050405020304" pitchFamily="18" charset="0"/>
            </a:endParaRPr>
          </a:p>
          <a:p>
            <a:endParaRPr lang="tr-TR" sz="1200" b="1" dirty="0">
              <a:latin typeface="Times New Roman" panose="02020603050405020304" pitchFamily="18" charset="0"/>
              <a:cs typeface="Times New Roman" panose="02020603050405020304" pitchFamily="18" charset="0"/>
            </a:endParaRPr>
          </a:p>
          <a:p>
            <a:pPr marL="0" indent="0">
              <a:buNone/>
            </a:pPr>
            <a:endParaRPr lang="tr-TR" sz="1200" b="1" dirty="0">
              <a:latin typeface="Times New Roman" panose="02020603050405020304" pitchFamily="18" charset="0"/>
              <a:cs typeface="Times New Roman" panose="02020603050405020304" pitchFamily="18" charset="0"/>
            </a:endParaRPr>
          </a:p>
        </p:txBody>
      </p:sp>
      <p:pic>
        <p:nvPicPr>
          <p:cNvPr id="4110" name="Picture 14" descr="https://encrypted-tbn0.gstatic.com/images?q=tbn:ANd9GcSQfx8xqjXsjU4GLQa2YydR6ImEdCG3kQ_IftZvI1MlacAC_0OnjOZGvo9HnxASqhSiocU&amp;usqp=C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491" y="1248436"/>
            <a:ext cx="2731961" cy="1798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99702" y="85421"/>
            <a:ext cx="2064479" cy="7280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api.turkiyeyabanhayati.org/uploads/species/thumb/1588695879476_turkiye_yaban_hay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7703" y="1248436"/>
            <a:ext cx="2645028" cy="1798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8" descr="https://productimages.hepsiburada.net/s/289/375-375/110000278665245.jpg"/>
          <p:cNvPicPr>
            <a:picLocks noChangeAspect="1" noChangeArrowheads="1"/>
          </p:cNvPicPr>
          <p:nvPr/>
        </p:nvPicPr>
        <p:blipFill rotWithShape="1">
          <a:blip r:embed="rId5">
            <a:extLst>
              <a:ext uri="{28A0092B-C50C-407E-A947-70E740481C1C}">
                <a14:useLocalDpi xmlns:a14="http://schemas.microsoft.com/office/drawing/2010/main" val="0"/>
              </a:ext>
            </a:extLst>
          </a:blip>
          <a:srcRect t="16899" b="18152"/>
          <a:stretch/>
        </p:blipFill>
        <p:spPr bwMode="auto">
          <a:xfrm>
            <a:off x="2412081" y="3853983"/>
            <a:ext cx="2706371" cy="1904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0" descr="https://encrypted-tbn0.gstatic.com/images?q=tbn:ANd9GcRBquTBH3yegeBR7WBBROr4-D8b0wwFj5OwyXg1BwVlIvNO-MXcbW_xlMP0Vj_9Kw9gQys&amp;usqp=CA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7703" y="3853983"/>
            <a:ext cx="2645028" cy="1904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DE75250-214A-14E0-A8C3-4E34B1C8B7CF}"/>
              </a:ext>
            </a:extLst>
          </p:cNvPr>
          <p:cNvSpPr txBox="1">
            <a:spLocks/>
          </p:cNvSpPr>
          <p:nvPr/>
        </p:nvSpPr>
        <p:spPr>
          <a:xfrm>
            <a:off x="677334" y="115330"/>
            <a:ext cx="10973890" cy="621733"/>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2400" b="1" dirty="0">
                <a:solidFill>
                  <a:srgbClr val="A53010"/>
                </a:solidFill>
                <a:latin typeface="Times New Roman" panose="02020603050405020304" pitchFamily="18" charset="0"/>
                <a:cs typeface="Times New Roman" panose="02020603050405020304" pitchFamily="18" charset="0"/>
              </a:rPr>
              <a:t>İSTANBUL ENDEMİK BİTKİ TÜRLERİ-</a:t>
            </a:r>
          </a:p>
          <a:p>
            <a:pPr algn="ctr"/>
            <a:r>
              <a:rPr lang="tr-TR" sz="2400" b="1" dirty="0">
                <a:solidFill>
                  <a:srgbClr val="A53010"/>
                </a:solidFill>
                <a:latin typeface="Times New Roman" panose="02020603050405020304" pitchFamily="18" charset="0"/>
                <a:cs typeface="Times New Roman" panose="02020603050405020304" pitchFamily="18" charset="0"/>
              </a:rPr>
              <a:t>ISTANBUL ENDEMIC PLANT SPECIES </a:t>
            </a:r>
          </a:p>
        </p:txBody>
      </p:sp>
    </p:spTree>
    <p:extLst>
      <p:ext uri="{BB962C8B-B14F-4D97-AF65-F5344CB8AC3E}">
        <p14:creationId xmlns:p14="http://schemas.microsoft.com/office/powerpoint/2010/main" val="2410346598"/>
      </p:ext>
    </p:extLst>
  </p:cSld>
  <p:clrMapOvr>
    <a:masterClrMapping/>
  </p:clrMapOvr>
  <mc:AlternateContent xmlns:mc="http://schemas.openxmlformats.org/markup-compatibility/2006" xmlns:p14="http://schemas.microsoft.com/office/powerpoint/2010/main">
    <mc:Choice Requires="p14">
      <p:transition spd="slow" p14:dur="2000" advTm="11528"/>
    </mc:Choice>
    <mc:Fallback xmlns="">
      <p:transition spd="slow" advTm="1152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0CC148E-EC32-41C0-BD54-8646C4EC5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5122652" cy="1259894"/>
          </a:xfrm>
        </p:spPr>
        <p:txBody>
          <a:bodyPr vert="horz" lIns="91440" tIns="45720" rIns="91440" bIns="45720" rtlCol="0" anchor="t">
            <a:normAutofit/>
          </a:bodyPr>
          <a:lstStyle/>
          <a:p>
            <a:r>
              <a:rPr lang="en-US" b="1"/>
              <a:t>ORTAKÖY CAMİİ – ORTAKOY MOSQUE</a:t>
            </a:r>
          </a:p>
        </p:txBody>
      </p:sp>
      <p:sp>
        <p:nvSpPr>
          <p:cNvPr id="17" name="Rectangle 16">
            <a:extLst>
              <a:ext uri="{FF2B5EF4-FFF2-40B4-BE49-F238E27FC236}">
                <a16:creationId xmlns:a16="http://schemas.microsoft.com/office/drawing/2014/main" id="{9DEB0131-6275-4D19-835F-75DB7F25BA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7" name="Rectangle 6"/>
          <p:cNvSpPr/>
          <p:nvPr/>
        </p:nvSpPr>
        <p:spPr>
          <a:xfrm>
            <a:off x="649225" y="2133600"/>
            <a:ext cx="5138486" cy="3759253"/>
          </a:xfrm>
          <a:prstGeom prst="rect">
            <a:avLst/>
          </a:prstGeom>
        </p:spPr>
        <p:txBody>
          <a:bodyPr vert="horz" lIns="91440" tIns="45720" rIns="91440" bIns="45720" rtlCol="0">
            <a:normAutofit/>
          </a:bodyPr>
          <a:lstStyle/>
          <a:p>
            <a:pPr>
              <a:lnSpc>
                <a:spcPct val="90000"/>
              </a:lnSpc>
              <a:spcBef>
                <a:spcPts val="1000"/>
              </a:spcBef>
              <a:buClr>
                <a:schemeClr val="accent1"/>
              </a:buClr>
            </a:pPr>
            <a:endParaRPr lang="en-US" sz="1100" b="1" dirty="0">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r>
              <a:rPr lang="en-US" sz="1200" b="1" dirty="0" err="1">
                <a:solidFill>
                  <a:schemeClr val="tx1">
                    <a:lumMod val="75000"/>
                    <a:lumOff val="25000"/>
                  </a:schemeClr>
                </a:solidFill>
              </a:rPr>
              <a:t>Büyük</a:t>
            </a:r>
            <a:r>
              <a:rPr lang="en-US" sz="1200" b="1" dirty="0">
                <a:solidFill>
                  <a:schemeClr val="tx1">
                    <a:lumMod val="75000"/>
                    <a:lumOff val="25000"/>
                  </a:schemeClr>
                </a:solidFill>
              </a:rPr>
              <a:t> </a:t>
            </a:r>
            <a:r>
              <a:rPr lang="en-US" sz="1200" b="1" dirty="0" err="1">
                <a:solidFill>
                  <a:schemeClr val="tx1">
                    <a:lumMod val="75000"/>
                    <a:lumOff val="25000"/>
                  </a:schemeClr>
                </a:solidFill>
              </a:rPr>
              <a:t>Mecidiye</a:t>
            </a:r>
            <a:r>
              <a:rPr lang="en-US" sz="1200" b="1" dirty="0">
                <a:solidFill>
                  <a:schemeClr val="tx1">
                    <a:lumMod val="75000"/>
                    <a:lumOff val="25000"/>
                  </a:schemeClr>
                </a:solidFill>
              </a:rPr>
              <a:t> </a:t>
            </a:r>
            <a:r>
              <a:rPr lang="en-US" sz="1200" b="1" dirty="0" err="1">
                <a:solidFill>
                  <a:schemeClr val="tx1">
                    <a:lumMod val="75000"/>
                    <a:lumOff val="25000"/>
                  </a:schemeClr>
                </a:solidFill>
              </a:rPr>
              <a:t>Camii</a:t>
            </a:r>
            <a:r>
              <a:rPr lang="en-US" sz="1200" b="1" dirty="0">
                <a:solidFill>
                  <a:schemeClr val="tx1">
                    <a:lumMod val="75000"/>
                    <a:lumOff val="25000"/>
                  </a:schemeClr>
                </a:solidFill>
              </a:rPr>
              <a:t> </a:t>
            </a:r>
            <a:r>
              <a:rPr lang="en-US" sz="1200" b="1" dirty="0" err="1">
                <a:solidFill>
                  <a:schemeClr val="tx1">
                    <a:lumMod val="75000"/>
                    <a:lumOff val="25000"/>
                  </a:schemeClr>
                </a:solidFill>
              </a:rPr>
              <a:t>ya</a:t>
            </a:r>
            <a:r>
              <a:rPr lang="en-US" sz="1200" b="1" dirty="0">
                <a:solidFill>
                  <a:schemeClr val="tx1">
                    <a:lumMod val="75000"/>
                    <a:lumOff val="25000"/>
                  </a:schemeClr>
                </a:solidFill>
              </a:rPr>
              <a:t> da </a:t>
            </a:r>
            <a:r>
              <a:rPr lang="en-US" sz="1200" b="1" dirty="0" err="1">
                <a:solidFill>
                  <a:schemeClr val="tx1">
                    <a:lumMod val="75000"/>
                    <a:lumOff val="25000"/>
                  </a:schemeClr>
                </a:solidFill>
              </a:rPr>
              <a:t>Ortaköy</a:t>
            </a:r>
            <a:r>
              <a:rPr lang="en-US" sz="1200" b="1" dirty="0">
                <a:solidFill>
                  <a:schemeClr val="tx1">
                    <a:lumMod val="75000"/>
                    <a:lumOff val="25000"/>
                  </a:schemeClr>
                </a:solidFill>
              </a:rPr>
              <a:t> </a:t>
            </a:r>
            <a:r>
              <a:rPr lang="en-US" sz="1200" b="1" dirty="0" err="1">
                <a:solidFill>
                  <a:schemeClr val="tx1">
                    <a:lumMod val="75000"/>
                    <a:lumOff val="25000"/>
                  </a:schemeClr>
                </a:solidFill>
              </a:rPr>
              <a:t>Camii</a:t>
            </a:r>
            <a:r>
              <a:rPr lang="en-US" sz="1200" b="1" dirty="0">
                <a:solidFill>
                  <a:schemeClr val="tx1">
                    <a:lumMod val="75000"/>
                    <a:lumOff val="25000"/>
                  </a:schemeClr>
                </a:solidFill>
              </a:rPr>
              <a:t>, İstanbul </a:t>
            </a:r>
            <a:r>
              <a:rPr lang="en-US" sz="1200" b="1" dirty="0" err="1">
                <a:solidFill>
                  <a:schemeClr val="tx1">
                    <a:lumMod val="75000"/>
                    <a:lumOff val="25000"/>
                  </a:schemeClr>
                </a:solidFill>
              </a:rPr>
              <a:t>Boğaziçi’nde</a:t>
            </a:r>
            <a:r>
              <a:rPr lang="en-US" sz="1200" b="1" dirty="0">
                <a:solidFill>
                  <a:schemeClr val="tx1">
                    <a:lumMod val="75000"/>
                    <a:lumOff val="25000"/>
                  </a:schemeClr>
                </a:solidFill>
              </a:rPr>
              <a:t> Beşiktaş </a:t>
            </a:r>
            <a:r>
              <a:rPr lang="en-US" sz="1200" b="1" dirty="0" err="1">
                <a:solidFill>
                  <a:schemeClr val="tx1">
                    <a:lumMod val="75000"/>
                    <a:lumOff val="25000"/>
                  </a:schemeClr>
                </a:solidFill>
              </a:rPr>
              <a:t>ilçesinin</a:t>
            </a:r>
            <a:r>
              <a:rPr lang="en-US" sz="1200" b="1" dirty="0">
                <a:solidFill>
                  <a:schemeClr val="tx1">
                    <a:lumMod val="75000"/>
                    <a:lumOff val="25000"/>
                  </a:schemeClr>
                </a:solidFill>
              </a:rPr>
              <a:t>, </a:t>
            </a:r>
            <a:r>
              <a:rPr lang="en-US" sz="1200" b="1" dirty="0" err="1">
                <a:solidFill>
                  <a:schemeClr val="tx1">
                    <a:lumMod val="75000"/>
                    <a:lumOff val="25000"/>
                  </a:schemeClr>
                </a:solidFill>
              </a:rPr>
              <a:t>Ortaköy</a:t>
            </a:r>
            <a:r>
              <a:rPr lang="en-US" sz="1200" b="1" dirty="0">
                <a:solidFill>
                  <a:schemeClr val="tx1">
                    <a:lumMod val="75000"/>
                    <a:lumOff val="25000"/>
                  </a:schemeClr>
                </a:solidFill>
              </a:rPr>
              <a:t> </a:t>
            </a:r>
            <a:r>
              <a:rPr lang="en-US" sz="1200" b="1" dirty="0" err="1">
                <a:solidFill>
                  <a:schemeClr val="tx1">
                    <a:lumMod val="75000"/>
                    <a:lumOff val="25000"/>
                  </a:schemeClr>
                </a:solidFill>
              </a:rPr>
              <a:t>semtinde</a:t>
            </a:r>
            <a:r>
              <a:rPr lang="en-US" sz="1200" b="1" dirty="0">
                <a:solidFill>
                  <a:schemeClr val="tx1">
                    <a:lumMod val="75000"/>
                    <a:lumOff val="25000"/>
                  </a:schemeClr>
                </a:solidFill>
              </a:rPr>
              <a:t> </a:t>
            </a:r>
            <a:r>
              <a:rPr lang="en-US" sz="1200" b="1" dirty="0" err="1">
                <a:solidFill>
                  <a:schemeClr val="tx1">
                    <a:lumMod val="75000"/>
                    <a:lumOff val="25000"/>
                  </a:schemeClr>
                </a:solidFill>
              </a:rPr>
              <a:t>sahilde</a:t>
            </a:r>
            <a:r>
              <a:rPr lang="en-US" sz="1200" b="1" dirty="0">
                <a:solidFill>
                  <a:schemeClr val="tx1">
                    <a:lumMod val="75000"/>
                    <a:lumOff val="25000"/>
                  </a:schemeClr>
                </a:solidFill>
              </a:rPr>
              <a:t> </a:t>
            </a:r>
            <a:r>
              <a:rPr lang="en-US" sz="1200" b="1" dirty="0" err="1">
                <a:solidFill>
                  <a:schemeClr val="tx1">
                    <a:lumMod val="75000"/>
                    <a:lumOff val="25000"/>
                  </a:schemeClr>
                </a:solidFill>
              </a:rPr>
              <a:t>bulunan</a:t>
            </a:r>
            <a:r>
              <a:rPr lang="en-US" sz="1200" b="1" dirty="0">
                <a:solidFill>
                  <a:schemeClr val="tx1">
                    <a:lumMod val="75000"/>
                    <a:lumOff val="25000"/>
                  </a:schemeClr>
                </a:solidFill>
              </a:rPr>
              <a:t> </a:t>
            </a:r>
            <a:r>
              <a:rPr lang="en-US" sz="1200" b="1" dirty="0" err="1">
                <a:solidFill>
                  <a:schemeClr val="tx1">
                    <a:lumMod val="75000"/>
                    <a:lumOff val="25000"/>
                  </a:schemeClr>
                </a:solidFill>
              </a:rPr>
              <a:t>Neobarok</a:t>
            </a:r>
            <a:r>
              <a:rPr lang="en-US" sz="1200" b="1" dirty="0">
                <a:solidFill>
                  <a:schemeClr val="tx1">
                    <a:lumMod val="75000"/>
                    <a:lumOff val="25000"/>
                  </a:schemeClr>
                </a:solidFill>
              </a:rPr>
              <a:t> </a:t>
            </a:r>
            <a:r>
              <a:rPr lang="en-US" sz="1200" b="1" dirty="0" err="1">
                <a:solidFill>
                  <a:schemeClr val="tx1">
                    <a:lumMod val="75000"/>
                    <a:lumOff val="25000"/>
                  </a:schemeClr>
                </a:solidFill>
              </a:rPr>
              <a:t>tarzında</a:t>
            </a:r>
            <a:r>
              <a:rPr lang="en-US" sz="1200" b="1" dirty="0">
                <a:solidFill>
                  <a:schemeClr val="tx1">
                    <a:lumMod val="75000"/>
                    <a:lumOff val="25000"/>
                  </a:schemeClr>
                </a:solidFill>
              </a:rPr>
              <a:t> </a:t>
            </a:r>
            <a:r>
              <a:rPr lang="en-US" sz="1200" b="1" dirty="0" err="1">
                <a:solidFill>
                  <a:schemeClr val="tx1">
                    <a:lumMod val="75000"/>
                    <a:lumOff val="25000"/>
                  </a:schemeClr>
                </a:solidFill>
              </a:rPr>
              <a:t>bir</a:t>
            </a:r>
            <a:r>
              <a:rPr lang="en-US" sz="1200" b="1" dirty="0">
                <a:solidFill>
                  <a:schemeClr val="tx1">
                    <a:lumMod val="75000"/>
                    <a:lumOff val="25000"/>
                  </a:schemeClr>
                </a:solidFill>
              </a:rPr>
              <a:t> </a:t>
            </a:r>
            <a:r>
              <a:rPr lang="en-US" sz="1200" b="1" dirty="0" err="1">
                <a:solidFill>
                  <a:schemeClr val="tx1">
                    <a:lumMod val="75000"/>
                    <a:lumOff val="25000"/>
                  </a:schemeClr>
                </a:solidFill>
              </a:rPr>
              <a:t>camiidir</a:t>
            </a:r>
            <a:r>
              <a:rPr lang="en-US" sz="1200" b="1" dirty="0">
                <a:solidFill>
                  <a:schemeClr val="tx1">
                    <a:lumMod val="75000"/>
                    <a:lumOff val="25000"/>
                  </a:schemeClr>
                </a:solidFill>
              </a:rPr>
              <a:t>. Cami, Sultan Abdülmecid </a:t>
            </a:r>
            <a:r>
              <a:rPr lang="en-US" sz="1200" b="1" dirty="0" err="1">
                <a:solidFill>
                  <a:schemeClr val="tx1">
                    <a:lumMod val="75000"/>
                    <a:lumOff val="25000"/>
                  </a:schemeClr>
                </a:solidFill>
              </a:rPr>
              <a:t>tarafından</a:t>
            </a:r>
            <a:r>
              <a:rPr lang="en-US" sz="1200" b="1" dirty="0">
                <a:solidFill>
                  <a:schemeClr val="tx1">
                    <a:lumMod val="75000"/>
                    <a:lumOff val="25000"/>
                  </a:schemeClr>
                </a:solidFill>
              </a:rPr>
              <a:t> </a:t>
            </a:r>
            <a:r>
              <a:rPr lang="en-US" sz="1200" b="1" dirty="0" err="1">
                <a:solidFill>
                  <a:schemeClr val="tx1">
                    <a:lumMod val="75000"/>
                    <a:lumOff val="25000"/>
                  </a:schemeClr>
                </a:solidFill>
              </a:rPr>
              <a:t>Ermeni</a:t>
            </a:r>
            <a:r>
              <a:rPr lang="en-US" sz="1200" b="1" dirty="0">
                <a:solidFill>
                  <a:schemeClr val="tx1">
                    <a:lumMod val="75000"/>
                    <a:lumOff val="25000"/>
                  </a:schemeClr>
                </a:solidFill>
              </a:rPr>
              <a:t> </a:t>
            </a:r>
            <a:r>
              <a:rPr lang="en-US" sz="1200" b="1" dirty="0" err="1">
                <a:solidFill>
                  <a:schemeClr val="tx1">
                    <a:lumMod val="75000"/>
                    <a:lumOff val="25000"/>
                  </a:schemeClr>
                </a:solidFill>
              </a:rPr>
              <a:t>asıllı</a:t>
            </a:r>
            <a:r>
              <a:rPr lang="en-US" sz="1200" b="1" dirty="0">
                <a:solidFill>
                  <a:schemeClr val="tx1">
                    <a:lumMod val="75000"/>
                    <a:lumOff val="25000"/>
                  </a:schemeClr>
                </a:solidFill>
              </a:rPr>
              <a:t> Mimar </a:t>
            </a:r>
            <a:r>
              <a:rPr lang="en-US" sz="1200" b="1" dirty="0" err="1">
                <a:solidFill>
                  <a:schemeClr val="tx1">
                    <a:lumMod val="75000"/>
                    <a:lumOff val="25000"/>
                  </a:schemeClr>
                </a:solidFill>
              </a:rPr>
              <a:t>Nigoğos</a:t>
            </a:r>
            <a:r>
              <a:rPr lang="en-US" sz="1200" b="1" dirty="0">
                <a:solidFill>
                  <a:schemeClr val="tx1">
                    <a:lumMod val="75000"/>
                    <a:lumOff val="25000"/>
                  </a:schemeClr>
                </a:solidFill>
              </a:rPr>
              <a:t> </a:t>
            </a:r>
            <a:r>
              <a:rPr lang="en-US" sz="1200" b="1" dirty="0" err="1">
                <a:solidFill>
                  <a:schemeClr val="tx1">
                    <a:lumMod val="75000"/>
                    <a:lumOff val="25000"/>
                  </a:schemeClr>
                </a:solidFill>
              </a:rPr>
              <a:t>Balyan’a</a:t>
            </a:r>
            <a:r>
              <a:rPr lang="en-US" sz="1200" b="1" dirty="0">
                <a:solidFill>
                  <a:schemeClr val="tx1">
                    <a:lumMod val="75000"/>
                    <a:lumOff val="25000"/>
                  </a:schemeClr>
                </a:solidFill>
              </a:rPr>
              <a:t> 1853 </a:t>
            </a:r>
            <a:r>
              <a:rPr lang="en-US" sz="1200" b="1" dirty="0" err="1">
                <a:solidFill>
                  <a:schemeClr val="tx1">
                    <a:lumMod val="75000"/>
                    <a:lumOff val="25000"/>
                  </a:schemeClr>
                </a:solidFill>
              </a:rPr>
              <a:t>yılında</a:t>
            </a:r>
            <a:r>
              <a:rPr lang="en-US" sz="1200" b="1" dirty="0">
                <a:solidFill>
                  <a:schemeClr val="tx1">
                    <a:lumMod val="75000"/>
                    <a:lumOff val="25000"/>
                  </a:schemeClr>
                </a:solidFill>
              </a:rPr>
              <a:t> </a:t>
            </a:r>
            <a:r>
              <a:rPr lang="en-US" sz="1200" b="1" dirty="0" err="1">
                <a:solidFill>
                  <a:schemeClr val="tx1">
                    <a:lumMod val="75000"/>
                    <a:lumOff val="25000"/>
                  </a:schemeClr>
                </a:solidFill>
              </a:rPr>
              <a:t>yaptırılmıştır</a:t>
            </a:r>
            <a:r>
              <a:rPr lang="en-US" sz="1200" b="1" dirty="0">
                <a:solidFill>
                  <a:schemeClr val="tx1">
                    <a:lumMod val="75000"/>
                    <a:lumOff val="25000"/>
                  </a:schemeClr>
                </a:solidFill>
              </a:rPr>
              <a:t>. </a:t>
            </a:r>
            <a:r>
              <a:rPr lang="en-US" sz="1200" b="1" dirty="0" err="1">
                <a:solidFill>
                  <a:schemeClr val="tx1">
                    <a:lumMod val="75000"/>
                    <a:lumOff val="25000"/>
                  </a:schemeClr>
                </a:solidFill>
              </a:rPr>
              <a:t>Bütün</a:t>
            </a:r>
            <a:r>
              <a:rPr lang="en-US" sz="1200" b="1" dirty="0">
                <a:solidFill>
                  <a:schemeClr val="tx1">
                    <a:lumMod val="75000"/>
                    <a:lumOff val="25000"/>
                  </a:schemeClr>
                </a:solidFill>
              </a:rPr>
              <a:t> </a:t>
            </a:r>
            <a:r>
              <a:rPr lang="en-US" sz="1200" b="1" dirty="0" err="1">
                <a:solidFill>
                  <a:schemeClr val="tx1">
                    <a:lumMod val="75000"/>
                    <a:lumOff val="25000"/>
                  </a:schemeClr>
                </a:solidFill>
              </a:rPr>
              <a:t>selatin</a:t>
            </a:r>
            <a:r>
              <a:rPr lang="en-US" sz="1200" b="1" dirty="0">
                <a:solidFill>
                  <a:schemeClr val="tx1">
                    <a:lumMod val="75000"/>
                    <a:lumOff val="25000"/>
                  </a:schemeClr>
                </a:solidFill>
              </a:rPr>
              <a:t> </a:t>
            </a:r>
            <a:r>
              <a:rPr lang="en-US" sz="1200" b="1" dirty="0" err="1">
                <a:solidFill>
                  <a:schemeClr val="tx1">
                    <a:lumMod val="75000"/>
                    <a:lumOff val="25000"/>
                  </a:schemeClr>
                </a:solidFill>
              </a:rPr>
              <a:t>camilerinde</a:t>
            </a:r>
            <a:r>
              <a:rPr lang="en-US" sz="1200" b="1" dirty="0">
                <a:solidFill>
                  <a:schemeClr val="tx1">
                    <a:lumMod val="75000"/>
                    <a:lumOff val="25000"/>
                  </a:schemeClr>
                </a:solidFill>
              </a:rPr>
              <a:t> </a:t>
            </a:r>
            <a:r>
              <a:rPr lang="en-US" sz="1200" b="1" dirty="0" err="1">
                <a:solidFill>
                  <a:schemeClr val="tx1">
                    <a:lumMod val="75000"/>
                    <a:lumOff val="25000"/>
                  </a:schemeClr>
                </a:solidFill>
              </a:rPr>
              <a:t>olduğu</a:t>
            </a:r>
            <a:r>
              <a:rPr lang="en-US" sz="1200" b="1" dirty="0">
                <a:solidFill>
                  <a:schemeClr val="tx1">
                    <a:lumMod val="75000"/>
                    <a:lumOff val="25000"/>
                  </a:schemeClr>
                </a:solidFill>
              </a:rPr>
              <a:t> </a:t>
            </a:r>
            <a:r>
              <a:rPr lang="en-US" sz="1200" b="1" dirty="0" err="1">
                <a:solidFill>
                  <a:schemeClr val="tx1">
                    <a:lumMod val="75000"/>
                    <a:lumOff val="25000"/>
                  </a:schemeClr>
                </a:solidFill>
              </a:rPr>
              <a:t>gibi</a:t>
            </a:r>
            <a:r>
              <a:rPr lang="en-US" sz="1200" b="1" dirty="0">
                <a:solidFill>
                  <a:schemeClr val="tx1">
                    <a:lumMod val="75000"/>
                    <a:lumOff val="25000"/>
                  </a:schemeClr>
                </a:solidFill>
              </a:rPr>
              <a:t> </a:t>
            </a:r>
            <a:r>
              <a:rPr lang="en-US" sz="1200" b="1" dirty="0" err="1">
                <a:solidFill>
                  <a:schemeClr val="tx1">
                    <a:lumMod val="75000"/>
                    <a:lumOff val="25000"/>
                  </a:schemeClr>
                </a:solidFill>
              </a:rPr>
              <a:t>harim</a:t>
            </a:r>
            <a:r>
              <a:rPr lang="en-US" sz="1200" b="1" dirty="0">
                <a:solidFill>
                  <a:schemeClr val="tx1">
                    <a:lumMod val="75000"/>
                    <a:lumOff val="25000"/>
                  </a:schemeClr>
                </a:solidFill>
              </a:rPr>
              <a:t> ve </a:t>
            </a:r>
            <a:r>
              <a:rPr lang="en-US" sz="1200" b="1" dirty="0" err="1">
                <a:solidFill>
                  <a:schemeClr val="tx1">
                    <a:lumMod val="75000"/>
                    <a:lumOff val="25000"/>
                  </a:schemeClr>
                </a:solidFill>
              </a:rPr>
              <a:t>hünkar</a:t>
            </a:r>
            <a:r>
              <a:rPr lang="en-US" sz="1200" b="1" dirty="0">
                <a:solidFill>
                  <a:schemeClr val="tx1">
                    <a:lumMod val="75000"/>
                    <a:lumOff val="25000"/>
                  </a:schemeClr>
                </a:solidFill>
              </a:rPr>
              <a:t> </a:t>
            </a:r>
            <a:r>
              <a:rPr lang="en-US" sz="1200" b="1" dirty="0" err="1">
                <a:solidFill>
                  <a:schemeClr val="tx1">
                    <a:lumMod val="75000"/>
                    <a:lumOff val="25000"/>
                  </a:schemeClr>
                </a:solidFill>
              </a:rPr>
              <a:t>bölümü</a:t>
            </a:r>
            <a:r>
              <a:rPr lang="en-US" sz="1200" b="1" dirty="0">
                <a:solidFill>
                  <a:schemeClr val="tx1">
                    <a:lumMod val="75000"/>
                    <a:lumOff val="25000"/>
                  </a:schemeClr>
                </a:solidFill>
              </a:rPr>
              <a:t> </a:t>
            </a:r>
            <a:r>
              <a:rPr lang="en-US" sz="1200" b="1" dirty="0" err="1">
                <a:solidFill>
                  <a:schemeClr val="tx1">
                    <a:lumMod val="75000"/>
                    <a:lumOff val="25000"/>
                  </a:schemeClr>
                </a:solidFill>
              </a:rPr>
              <a:t>olmak</a:t>
            </a:r>
            <a:r>
              <a:rPr lang="en-US" sz="1200" b="1" dirty="0">
                <a:solidFill>
                  <a:schemeClr val="tx1">
                    <a:lumMod val="75000"/>
                    <a:lumOff val="25000"/>
                  </a:schemeClr>
                </a:solidFill>
              </a:rPr>
              <a:t> </a:t>
            </a:r>
            <a:r>
              <a:rPr lang="en-US" sz="1200" b="1" dirty="0" err="1">
                <a:solidFill>
                  <a:schemeClr val="tx1">
                    <a:lumMod val="75000"/>
                    <a:lumOff val="25000"/>
                  </a:schemeClr>
                </a:solidFill>
              </a:rPr>
              <a:t>üzere</a:t>
            </a:r>
            <a:r>
              <a:rPr lang="en-US" sz="1200" b="1" dirty="0">
                <a:solidFill>
                  <a:schemeClr val="tx1">
                    <a:lumMod val="75000"/>
                    <a:lumOff val="25000"/>
                  </a:schemeClr>
                </a:solidFill>
              </a:rPr>
              <a:t> </a:t>
            </a:r>
            <a:r>
              <a:rPr lang="en-US" sz="1200" b="1" dirty="0" err="1">
                <a:solidFill>
                  <a:schemeClr val="tx1">
                    <a:lumMod val="75000"/>
                    <a:lumOff val="25000"/>
                  </a:schemeClr>
                </a:solidFill>
              </a:rPr>
              <a:t>iki</a:t>
            </a:r>
            <a:r>
              <a:rPr lang="en-US" sz="1200" b="1" dirty="0">
                <a:solidFill>
                  <a:schemeClr val="tx1">
                    <a:lumMod val="75000"/>
                    <a:lumOff val="25000"/>
                  </a:schemeClr>
                </a:solidFill>
              </a:rPr>
              <a:t> </a:t>
            </a:r>
            <a:r>
              <a:rPr lang="en-US" sz="1200" b="1" dirty="0" err="1">
                <a:solidFill>
                  <a:schemeClr val="tx1">
                    <a:lumMod val="75000"/>
                    <a:lumOff val="25000"/>
                  </a:schemeClr>
                </a:solidFill>
              </a:rPr>
              <a:t>kısımdan</a:t>
            </a:r>
            <a:r>
              <a:rPr lang="en-US" sz="1200" b="1" dirty="0">
                <a:solidFill>
                  <a:schemeClr val="tx1">
                    <a:lumMod val="75000"/>
                    <a:lumOff val="25000"/>
                  </a:schemeClr>
                </a:solidFill>
              </a:rPr>
              <a:t> </a:t>
            </a:r>
            <a:r>
              <a:rPr lang="en-US" sz="1200" b="1" dirty="0" err="1">
                <a:solidFill>
                  <a:schemeClr val="tx1">
                    <a:lumMod val="75000"/>
                    <a:lumOff val="25000"/>
                  </a:schemeClr>
                </a:solidFill>
              </a:rPr>
              <a:t>oluşur</a:t>
            </a:r>
            <a:r>
              <a:rPr lang="en-US" sz="1200" b="1" dirty="0">
                <a:solidFill>
                  <a:schemeClr val="tx1">
                    <a:lumMod val="75000"/>
                    <a:lumOff val="25000"/>
                  </a:schemeClr>
                </a:solidFill>
              </a:rPr>
              <a:t>. </a:t>
            </a:r>
            <a:r>
              <a:rPr lang="en-US" sz="1200" b="1" dirty="0" err="1">
                <a:solidFill>
                  <a:schemeClr val="tx1">
                    <a:lumMod val="75000"/>
                    <a:lumOff val="25000"/>
                  </a:schemeClr>
                </a:solidFill>
              </a:rPr>
              <a:t>Geniş</a:t>
            </a:r>
            <a:r>
              <a:rPr lang="en-US" sz="1200" b="1" dirty="0">
                <a:solidFill>
                  <a:schemeClr val="tx1">
                    <a:lumMod val="75000"/>
                    <a:lumOff val="25000"/>
                  </a:schemeClr>
                </a:solidFill>
              </a:rPr>
              <a:t> ve </a:t>
            </a:r>
            <a:r>
              <a:rPr lang="en-US" sz="1200" b="1" dirty="0" err="1">
                <a:solidFill>
                  <a:schemeClr val="tx1">
                    <a:lumMod val="75000"/>
                    <a:lumOff val="25000"/>
                  </a:schemeClr>
                </a:solidFill>
              </a:rPr>
              <a:t>yüksek</a:t>
            </a:r>
            <a:r>
              <a:rPr lang="en-US" sz="1200" b="1" dirty="0">
                <a:solidFill>
                  <a:schemeClr val="tx1">
                    <a:lumMod val="75000"/>
                    <a:lumOff val="25000"/>
                  </a:schemeClr>
                </a:solidFill>
              </a:rPr>
              <a:t> </a:t>
            </a:r>
            <a:r>
              <a:rPr lang="en-US" sz="1200" b="1" dirty="0" err="1">
                <a:solidFill>
                  <a:schemeClr val="tx1">
                    <a:lumMod val="75000"/>
                    <a:lumOff val="25000"/>
                  </a:schemeClr>
                </a:solidFill>
              </a:rPr>
              <a:t>pencereler</a:t>
            </a:r>
            <a:r>
              <a:rPr lang="en-US" sz="1200" b="1" dirty="0">
                <a:solidFill>
                  <a:schemeClr val="tx1">
                    <a:lumMod val="75000"/>
                    <a:lumOff val="25000"/>
                  </a:schemeClr>
                </a:solidFill>
              </a:rPr>
              <a:t> </a:t>
            </a:r>
            <a:r>
              <a:rPr lang="en-US" sz="1200" b="1" dirty="0" err="1">
                <a:solidFill>
                  <a:schemeClr val="tx1">
                    <a:lumMod val="75000"/>
                    <a:lumOff val="25000"/>
                  </a:schemeClr>
                </a:solidFill>
              </a:rPr>
              <a:t>Boğaz’ın</a:t>
            </a:r>
            <a:r>
              <a:rPr lang="en-US" sz="1200" b="1" dirty="0">
                <a:solidFill>
                  <a:schemeClr val="tx1">
                    <a:lumMod val="75000"/>
                    <a:lumOff val="25000"/>
                  </a:schemeClr>
                </a:solidFill>
              </a:rPr>
              <a:t> </a:t>
            </a:r>
            <a:r>
              <a:rPr lang="en-US" sz="1200" b="1" dirty="0" err="1">
                <a:solidFill>
                  <a:schemeClr val="tx1">
                    <a:lumMod val="75000"/>
                    <a:lumOff val="25000"/>
                  </a:schemeClr>
                </a:solidFill>
              </a:rPr>
              <a:t>değişken</a:t>
            </a:r>
            <a:r>
              <a:rPr lang="en-US" sz="1200" b="1" dirty="0">
                <a:solidFill>
                  <a:schemeClr val="tx1">
                    <a:lumMod val="75000"/>
                    <a:lumOff val="25000"/>
                  </a:schemeClr>
                </a:solidFill>
              </a:rPr>
              <a:t> </a:t>
            </a:r>
            <a:r>
              <a:rPr lang="en-US" sz="1200" b="1" dirty="0" err="1">
                <a:solidFill>
                  <a:schemeClr val="tx1">
                    <a:lumMod val="75000"/>
                    <a:lumOff val="25000"/>
                  </a:schemeClr>
                </a:solidFill>
              </a:rPr>
              <a:t>ışıklarını</a:t>
            </a:r>
            <a:r>
              <a:rPr lang="en-US" sz="1200" b="1" dirty="0">
                <a:solidFill>
                  <a:schemeClr val="tx1">
                    <a:lumMod val="75000"/>
                    <a:lumOff val="25000"/>
                  </a:schemeClr>
                </a:solidFill>
              </a:rPr>
              <a:t> </a:t>
            </a:r>
            <a:r>
              <a:rPr lang="en-US" sz="1200" b="1" dirty="0" err="1">
                <a:solidFill>
                  <a:schemeClr val="tx1">
                    <a:lumMod val="75000"/>
                    <a:lumOff val="25000"/>
                  </a:schemeClr>
                </a:solidFill>
              </a:rPr>
              <a:t>caminin</a:t>
            </a:r>
            <a:r>
              <a:rPr lang="en-US" sz="1200" b="1" dirty="0">
                <a:solidFill>
                  <a:schemeClr val="tx1">
                    <a:lumMod val="75000"/>
                    <a:lumOff val="25000"/>
                  </a:schemeClr>
                </a:solidFill>
              </a:rPr>
              <a:t> </a:t>
            </a:r>
            <a:r>
              <a:rPr lang="en-US" sz="1200" b="1" dirty="0" err="1">
                <a:solidFill>
                  <a:schemeClr val="tx1">
                    <a:lumMod val="75000"/>
                    <a:lumOff val="25000"/>
                  </a:schemeClr>
                </a:solidFill>
              </a:rPr>
              <a:t>içine</a:t>
            </a:r>
            <a:r>
              <a:rPr lang="en-US" sz="1200" b="1" dirty="0">
                <a:solidFill>
                  <a:schemeClr val="tx1">
                    <a:lumMod val="75000"/>
                    <a:lumOff val="25000"/>
                  </a:schemeClr>
                </a:solidFill>
              </a:rPr>
              <a:t> </a:t>
            </a:r>
            <a:r>
              <a:rPr lang="en-US" sz="1200" b="1" dirty="0" err="1">
                <a:solidFill>
                  <a:schemeClr val="tx1">
                    <a:lumMod val="75000"/>
                    <a:lumOff val="25000"/>
                  </a:schemeClr>
                </a:solidFill>
              </a:rPr>
              <a:t>taşıyacak</a:t>
            </a:r>
            <a:r>
              <a:rPr lang="en-US" sz="1200" b="1" dirty="0">
                <a:solidFill>
                  <a:schemeClr val="tx1">
                    <a:lumMod val="75000"/>
                    <a:lumOff val="25000"/>
                  </a:schemeClr>
                </a:solidFill>
              </a:rPr>
              <a:t> </a:t>
            </a:r>
            <a:r>
              <a:rPr lang="en-US" sz="1200" b="1" dirty="0" err="1">
                <a:solidFill>
                  <a:schemeClr val="tx1">
                    <a:lumMod val="75000"/>
                    <a:lumOff val="25000"/>
                  </a:schemeClr>
                </a:solidFill>
              </a:rPr>
              <a:t>biçimde</a:t>
            </a:r>
            <a:r>
              <a:rPr lang="en-US" sz="1200" b="1" dirty="0">
                <a:solidFill>
                  <a:schemeClr val="tx1">
                    <a:lumMod val="75000"/>
                    <a:lumOff val="25000"/>
                  </a:schemeClr>
                </a:solidFill>
              </a:rPr>
              <a:t> </a:t>
            </a:r>
            <a:r>
              <a:rPr lang="en-US" sz="1200" b="1" dirty="0" err="1">
                <a:solidFill>
                  <a:schemeClr val="tx1">
                    <a:lumMod val="75000"/>
                    <a:lumOff val="25000"/>
                  </a:schemeClr>
                </a:solidFill>
              </a:rPr>
              <a:t>düzenlenmiştir</a:t>
            </a:r>
            <a:r>
              <a:rPr lang="en-US" sz="1200" b="1" dirty="0">
                <a:solidFill>
                  <a:schemeClr val="tx1">
                    <a:lumMod val="75000"/>
                    <a:lumOff val="25000"/>
                  </a:schemeClr>
                </a:solidFill>
              </a:rPr>
              <a:t>.</a:t>
            </a:r>
          </a:p>
          <a:p>
            <a:pPr marL="171450" indent="-171450">
              <a:lnSpc>
                <a:spcPct val="90000"/>
              </a:lnSpc>
              <a:spcBef>
                <a:spcPts val="1000"/>
              </a:spcBef>
              <a:buClr>
                <a:schemeClr val="accent1"/>
              </a:buClr>
              <a:buFont typeface="Wingdings 3" charset="2"/>
              <a:buChar char=""/>
            </a:pPr>
            <a:endParaRPr lang="en-US" sz="1200" b="1" dirty="0">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r>
              <a:rPr lang="en-US" sz="1200" b="1" dirty="0">
                <a:solidFill>
                  <a:schemeClr val="tx1">
                    <a:lumMod val="75000"/>
                    <a:lumOff val="25000"/>
                  </a:schemeClr>
                </a:solidFill>
              </a:rPr>
              <a:t>The </a:t>
            </a:r>
            <a:r>
              <a:rPr lang="en-US" sz="1200" b="1" dirty="0" err="1">
                <a:solidFill>
                  <a:schemeClr val="tx1">
                    <a:lumMod val="75000"/>
                    <a:lumOff val="25000"/>
                  </a:schemeClr>
                </a:solidFill>
              </a:rPr>
              <a:t>Büyük</a:t>
            </a:r>
            <a:r>
              <a:rPr lang="en-US" sz="1200" b="1" dirty="0">
                <a:solidFill>
                  <a:schemeClr val="tx1">
                    <a:lumMod val="75000"/>
                    <a:lumOff val="25000"/>
                  </a:schemeClr>
                </a:solidFill>
              </a:rPr>
              <a:t> </a:t>
            </a:r>
            <a:r>
              <a:rPr lang="en-US" sz="1200" b="1" dirty="0" err="1">
                <a:solidFill>
                  <a:schemeClr val="tx1">
                    <a:lumMod val="75000"/>
                    <a:lumOff val="25000"/>
                  </a:schemeClr>
                </a:solidFill>
              </a:rPr>
              <a:t>Mecidiye</a:t>
            </a:r>
            <a:r>
              <a:rPr lang="en-US" sz="1200" b="1" dirty="0">
                <a:solidFill>
                  <a:schemeClr val="tx1">
                    <a:lumMod val="75000"/>
                    <a:lumOff val="25000"/>
                  </a:schemeClr>
                </a:solidFill>
              </a:rPr>
              <a:t> Mosque, also known as the </a:t>
            </a:r>
            <a:r>
              <a:rPr lang="en-US" sz="1200" b="1" dirty="0" err="1">
                <a:solidFill>
                  <a:schemeClr val="tx1">
                    <a:lumMod val="75000"/>
                    <a:lumOff val="25000"/>
                  </a:schemeClr>
                </a:solidFill>
              </a:rPr>
              <a:t>Ortaköy</a:t>
            </a:r>
            <a:r>
              <a:rPr lang="en-US" sz="1200" b="1" dirty="0">
                <a:solidFill>
                  <a:schemeClr val="tx1">
                    <a:lumMod val="75000"/>
                    <a:lumOff val="25000"/>
                  </a:schemeClr>
                </a:solidFill>
              </a:rPr>
              <a:t> Mosque, is a </a:t>
            </a:r>
            <a:r>
              <a:rPr lang="en-US" sz="1200" b="1" dirty="0" err="1">
                <a:solidFill>
                  <a:schemeClr val="tx1">
                    <a:lumMod val="75000"/>
                    <a:lumOff val="25000"/>
                  </a:schemeClr>
                </a:solidFill>
              </a:rPr>
              <a:t>Neobaroque</a:t>
            </a:r>
            <a:r>
              <a:rPr lang="en-US" sz="1200" b="1" dirty="0">
                <a:solidFill>
                  <a:schemeClr val="tx1">
                    <a:lumMod val="75000"/>
                    <a:lumOff val="25000"/>
                  </a:schemeClr>
                </a:solidFill>
              </a:rPr>
              <a:t>-style mosque located on the shores of the Bosphorus in the </a:t>
            </a:r>
            <a:r>
              <a:rPr lang="en-US" sz="1200" b="1" dirty="0" err="1">
                <a:solidFill>
                  <a:schemeClr val="tx1">
                    <a:lumMod val="75000"/>
                    <a:lumOff val="25000"/>
                  </a:schemeClr>
                </a:solidFill>
              </a:rPr>
              <a:t>Ortaköy</a:t>
            </a:r>
            <a:r>
              <a:rPr lang="en-US" sz="1200" b="1" dirty="0">
                <a:solidFill>
                  <a:schemeClr val="tx1">
                    <a:lumMod val="75000"/>
                    <a:lumOff val="25000"/>
                  </a:schemeClr>
                </a:solidFill>
              </a:rPr>
              <a:t> district of Beşiktaş, Istanbul. The mosque was commissioned by Sultan Abdülmecid and built by the Armenian architect </a:t>
            </a:r>
            <a:r>
              <a:rPr lang="en-US" sz="1200" b="1" dirty="0" err="1">
                <a:solidFill>
                  <a:schemeClr val="tx1">
                    <a:lumMod val="75000"/>
                    <a:lumOff val="25000"/>
                  </a:schemeClr>
                </a:solidFill>
              </a:rPr>
              <a:t>Nigoğayos</a:t>
            </a:r>
            <a:r>
              <a:rPr lang="en-US" sz="1200" b="1" dirty="0">
                <a:solidFill>
                  <a:schemeClr val="tx1">
                    <a:lumMod val="75000"/>
                    <a:lumOff val="25000"/>
                  </a:schemeClr>
                </a:solidFill>
              </a:rPr>
              <a:t> </a:t>
            </a:r>
            <a:r>
              <a:rPr lang="en-US" sz="1200" b="1" dirty="0" err="1">
                <a:solidFill>
                  <a:schemeClr val="tx1">
                    <a:lumMod val="75000"/>
                    <a:lumOff val="25000"/>
                  </a:schemeClr>
                </a:solidFill>
              </a:rPr>
              <a:t>Balyan</a:t>
            </a:r>
            <a:r>
              <a:rPr lang="en-US" sz="1200" b="1" dirty="0">
                <a:solidFill>
                  <a:schemeClr val="tx1">
                    <a:lumMod val="75000"/>
                    <a:lumOff val="25000"/>
                  </a:schemeClr>
                </a:solidFill>
              </a:rPr>
              <a:t> in 1853. Like all imperial mosques, it consists of two main parts: the prayer hall (</a:t>
            </a:r>
            <a:r>
              <a:rPr lang="en-US" sz="1200" b="1" dirty="0" err="1">
                <a:solidFill>
                  <a:schemeClr val="tx1">
                    <a:lumMod val="75000"/>
                    <a:lumOff val="25000"/>
                  </a:schemeClr>
                </a:solidFill>
              </a:rPr>
              <a:t>harim</a:t>
            </a:r>
            <a:r>
              <a:rPr lang="en-US" sz="1200" b="1" dirty="0">
                <a:solidFill>
                  <a:schemeClr val="tx1">
                    <a:lumMod val="75000"/>
                    <a:lumOff val="25000"/>
                  </a:schemeClr>
                </a:solidFill>
              </a:rPr>
              <a:t>) and the imperial lodge. The mosque features large and tall windows designed to bring the changing light of the Bosphorus into the interior, creating a unique atmosphere.</a:t>
            </a:r>
          </a:p>
        </p:txBody>
      </p:sp>
      <p:sp>
        <p:nvSpPr>
          <p:cNvPr id="19" name="Rectangle 18">
            <a:extLst>
              <a:ext uri="{FF2B5EF4-FFF2-40B4-BE49-F238E27FC236}">
                <a16:creationId xmlns:a16="http://schemas.microsoft.com/office/drawing/2014/main" id="{9C43480C-2B13-407A-B90F-737391F76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476" y="799139"/>
            <a:ext cx="4963395" cy="254415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rawing 8" descr="411b2e07-d7e0-446c-9b77-f1cc48560aa3.jpg"/>
          <p:cNvPicPr/>
          <p:nvPr/>
        </p:nvPicPr>
        <p:blipFill>
          <a:blip r:embed="rId2"/>
          <a:stretch>
            <a:fillRect/>
          </a:stretch>
        </p:blipFill>
        <p:spPr>
          <a:xfrm>
            <a:off x="7138425" y="962135"/>
            <a:ext cx="3566680" cy="2229175"/>
          </a:xfrm>
          <a:prstGeom prst="rect">
            <a:avLst/>
          </a:prstGeom>
        </p:spPr>
      </p:pic>
      <p:sp>
        <p:nvSpPr>
          <p:cNvPr id="21" name="Rectangle 20">
            <a:extLst>
              <a:ext uri="{FF2B5EF4-FFF2-40B4-BE49-F238E27FC236}">
                <a16:creationId xmlns:a16="http://schemas.microsoft.com/office/drawing/2014/main" id="{F3254D52-2722-49A3-B2D0-E344F8123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475" y="3504427"/>
            <a:ext cx="2399348" cy="2544153"/>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rawing 7" descr="225a83fd-46bc-4e7c-ac9e-ea6de01a4f54.jpg"/>
          <p:cNvPicPr/>
          <p:nvPr/>
        </p:nvPicPr>
        <p:blipFill>
          <a:blip r:embed="rId3"/>
          <a:stretch>
            <a:fillRect/>
          </a:stretch>
        </p:blipFill>
        <p:spPr>
          <a:xfrm>
            <a:off x="6584841" y="3963144"/>
            <a:ext cx="2106408" cy="1637732"/>
          </a:xfrm>
          <a:prstGeom prst="rect">
            <a:avLst/>
          </a:prstGeom>
        </p:spPr>
      </p:pic>
      <p:sp>
        <p:nvSpPr>
          <p:cNvPr id="23" name="Rectangle 22">
            <a:extLst>
              <a:ext uri="{FF2B5EF4-FFF2-40B4-BE49-F238E27FC236}">
                <a16:creationId xmlns:a16="http://schemas.microsoft.com/office/drawing/2014/main" id="{E5CA36E9-908E-4E2D-A42D-5ABA0096C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5520" y="3504427"/>
            <a:ext cx="2399350" cy="254415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Drawing 6" descr="bc39e6d2-0337-4165-b476-4741ba034523.jpg"/>
          <p:cNvPicPr>
            <a:picLocks noGrp="1"/>
          </p:cNvPicPr>
          <p:nvPr>
            <p:ph idx="1"/>
          </p:nvPr>
        </p:nvPicPr>
        <p:blipFill>
          <a:blip r:embed="rId4"/>
          <a:stretch>
            <a:fillRect/>
          </a:stretch>
        </p:blipFill>
        <p:spPr>
          <a:xfrm>
            <a:off x="9135118" y="3983017"/>
            <a:ext cx="2123572" cy="1597987"/>
          </a:xfrm>
          <a:prstGeom prst="rect">
            <a:avLst/>
          </a:prstGeom>
        </p:spPr>
      </p:pic>
      <p:sp>
        <p:nvSpPr>
          <p:cNvPr id="25" name="Freeform 12">
            <a:extLst>
              <a:ext uri="{FF2B5EF4-FFF2-40B4-BE49-F238E27FC236}">
                <a16:creationId xmlns:a16="http://schemas.microsoft.com/office/drawing/2014/main" id="{1958A85E-F1A3-4184-9E32-4A236CCDB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metin, yazı tipi, grafik, grafik tasarım içeren bir resim&#10;&#10;Yapay zeka tarafından oluşturulan içerik yanlış olabili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009533" y="8919"/>
            <a:ext cx="2113640" cy="74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864797"/>
      </p:ext>
    </p:extLst>
  </p:cSld>
  <p:clrMapOvr>
    <a:masterClrMapping/>
  </p:clrMapOvr>
  <mc:AlternateContent xmlns:mc="http://schemas.openxmlformats.org/markup-compatibility/2006" xmlns:p14="http://schemas.microsoft.com/office/powerpoint/2010/main">
    <mc:Choice Requires="p14">
      <p:transition p14:dur="10" advTm="12382"/>
    </mc:Choice>
    <mc:Fallback xmlns="">
      <p:transition advTm="1238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649224" y="645106"/>
            <a:ext cx="6574536" cy="1259894"/>
          </a:xfrm>
        </p:spPr>
        <p:txBody>
          <a:bodyPr>
            <a:normAutofit/>
          </a:bodyPr>
          <a:lstStyle/>
          <a:p>
            <a:r>
              <a:rPr lang="tr-TR" dirty="0"/>
              <a:t>Biyoçeşitlilik Eylem Planı</a:t>
            </a:r>
            <a:br>
              <a:rPr lang="tr-TR" dirty="0"/>
            </a:br>
            <a:r>
              <a:rPr lang="tr-TR" dirty="0"/>
              <a:t>  Biodiversity Action Plan</a:t>
            </a:r>
          </a:p>
        </p:txBody>
      </p:sp>
      <p:sp>
        <p:nvSpPr>
          <p:cNvPr id="13" name="Rectangle 12">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dirty="0"/>
          </a:p>
        </p:txBody>
      </p:sp>
      <p:sp>
        <p:nvSpPr>
          <p:cNvPr id="3" name="İçerik Yer Tutucusu 2"/>
          <p:cNvSpPr>
            <a:spLocks noGrp="1"/>
          </p:cNvSpPr>
          <p:nvPr>
            <p:ph idx="1"/>
          </p:nvPr>
        </p:nvSpPr>
        <p:spPr>
          <a:xfrm>
            <a:off x="649224" y="2133600"/>
            <a:ext cx="6574535" cy="3759253"/>
          </a:xfrm>
        </p:spPr>
        <p:txBody>
          <a:bodyPr>
            <a:normAutofit/>
          </a:bodyPr>
          <a:lstStyle/>
          <a:p>
            <a:pPr>
              <a:lnSpc>
                <a:spcPct val="90000"/>
              </a:lnSpc>
            </a:pPr>
            <a:endParaRPr lang="tr-TR" sz="1400" dirty="0"/>
          </a:p>
          <a:p>
            <a:pPr>
              <a:lnSpc>
                <a:spcPct val="90000"/>
              </a:lnSpc>
            </a:pPr>
            <a:r>
              <a:rPr lang="tr-TR" sz="1400" dirty="0"/>
              <a:t>Biyolojik çeşitlilik, genlerin, tüm canlı türlerinin ve ekosistemlerin çeşitliliğinin bütünüdür. İstanbul ortalama 2200 bitki türünü barındırması ile tek başına İngiltere dâhil olmak üzere Avrupa’daki birçok ülkeden daha çok bitki çeşitliliğine sahiptir. Kıyı kumulları, sulak alanları ve kayalıklarıyla küresel ölçekte 7 tane Önemli Bitki Alanı bulunmaktadır. </a:t>
            </a:r>
          </a:p>
          <a:p>
            <a:pPr>
              <a:lnSpc>
                <a:spcPct val="90000"/>
              </a:lnSpc>
            </a:pPr>
            <a:r>
              <a:rPr lang="tr-TR" sz="1400" dirty="0"/>
              <a:t>İstanbul, Afrika ile Avrupa arasında en önemli kuş göç yollarına da sahiptir.</a:t>
            </a:r>
          </a:p>
          <a:p>
            <a:pPr marL="0" indent="0">
              <a:lnSpc>
                <a:spcPct val="90000"/>
              </a:lnSpc>
              <a:buNone/>
            </a:pPr>
            <a:endParaRPr lang="tr-TR" sz="1400" dirty="0"/>
          </a:p>
          <a:p>
            <a:pPr>
              <a:lnSpc>
                <a:spcPct val="90000"/>
              </a:lnSpc>
            </a:pPr>
            <a:endParaRPr lang="tr-TR" sz="1400" dirty="0"/>
          </a:p>
          <a:p>
            <a:pPr>
              <a:lnSpc>
                <a:spcPct val="90000"/>
              </a:lnSpc>
            </a:pPr>
            <a:r>
              <a:rPr lang="en-US" sz="1400" dirty="0"/>
              <a:t>Biodiversity is the totality of the diversity of genes, all living species and ecosystems. Istanbul alone has more plant diversity than many countries in Europe, including England, with an average of 2200 plant species. There are 7 Important Plant Areas on a global scale with their coastal dunes, wetlands and cliffs.</a:t>
            </a:r>
            <a:endParaRPr lang="tr-TR" sz="1400" dirty="0"/>
          </a:p>
          <a:p>
            <a:pPr>
              <a:lnSpc>
                <a:spcPct val="90000"/>
              </a:lnSpc>
            </a:pPr>
            <a:r>
              <a:rPr lang="en-US" sz="1400" dirty="0"/>
              <a:t>Istanbul also has the most important bird migration routes between Africa and Europe.</a:t>
            </a:r>
            <a:endParaRPr lang="tr-TR" sz="1400" dirty="0"/>
          </a:p>
        </p:txBody>
      </p:sp>
      <p:pic>
        <p:nvPicPr>
          <p:cNvPr id="8" name="Graphic 7" descr="Pine Decoration">
            <a:extLst>
              <a:ext uri="{FF2B5EF4-FFF2-40B4-BE49-F238E27FC236}">
                <a16:creationId xmlns:a16="http://schemas.microsoft.com/office/drawing/2014/main" id="{B4B9DA8F-7D74-4911-D439-C8AA3728AD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62088" y="1278252"/>
            <a:ext cx="3981455" cy="3981455"/>
          </a:xfrm>
          <a:prstGeom prst="rect">
            <a:avLst/>
          </a:prstGeom>
        </p:spPr>
      </p:pic>
      <p:sp>
        <p:nvSpPr>
          <p:cNvPr id="15"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849800" y="245555"/>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865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1C78A213-A982-6078-8156-DFD04D39DBE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6813CAE-D16A-F0F4-E932-99D72D0DE9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6EB87E1-35F0-A4CD-2465-74E033ECF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dirty="0"/>
          </a:p>
        </p:txBody>
      </p:sp>
      <p:sp>
        <p:nvSpPr>
          <p:cNvPr id="3" name="İçerik Yer Tutucusu 2">
            <a:extLst>
              <a:ext uri="{FF2B5EF4-FFF2-40B4-BE49-F238E27FC236}">
                <a16:creationId xmlns:a16="http://schemas.microsoft.com/office/drawing/2014/main" id="{9534019E-CD88-8E42-2033-F7687463B2E6}"/>
              </a:ext>
            </a:extLst>
          </p:cNvPr>
          <p:cNvSpPr>
            <a:spLocks noGrp="1"/>
          </p:cNvSpPr>
          <p:nvPr>
            <p:ph idx="1"/>
          </p:nvPr>
        </p:nvSpPr>
        <p:spPr>
          <a:xfrm>
            <a:off x="649224" y="2133600"/>
            <a:ext cx="7102856" cy="4602480"/>
          </a:xfrm>
        </p:spPr>
        <p:txBody>
          <a:bodyPr>
            <a:normAutofit/>
          </a:bodyPr>
          <a:lstStyle/>
          <a:p>
            <a:pPr>
              <a:lnSpc>
                <a:spcPct val="90000"/>
              </a:lnSpc>
            </a:pPr>
            <a:endParaRPr lang="tr-TR" sz="1400" dirty="0"/>
          </a:p>
          <a:p>
            <a:pPr>
              <a:lnSpc>
                <a:spcPct val="90000"/>
              </a:lnSpc>
            </a:pPr>
            <a:r>
              <a:rPr lang="tr-TR" sz="1400" dirty="0"/>
              <a:t>İstanbul Boğazı iki denizin birleştiği olağanüstü karmaşık bir deniz ekosistemiyle, İstanbul’u su altı canlılığı açısından oldukça özel kılıyor. Şehrin kuzeyini çevreleyen az tuzlu ve besin dolu Karadeniz Sığ sularda hâkimken, derinlik arttıkça tuzlu ve sıcak Akdeniz burada son noktasına ulaşıyor. </a:t>
            </a:r>
          </a:p>
          <a:p>
            <a:pPr>
              <a:lnSpc>
                <a:spcPct val="90000"/>
              </a:lnSpc>
            </a:pPr>
            <a:r>
              <a:rPr lang="tr-TR" sz="1400" dirty="0"/>
              <a:t>Karadeniz’den gelen besin dolu bir toz bulutu Marmara Denizi’nin Akdeniz katmanında yaşayan canlılar için çok değerli. Denizlerin Yağmur Ormanı olarak adlandırılan mercanlar, akıntının getirdiği besinlerle koloniler oluşturuyor ve zengin ekosistemler oluşmasına olanak sağlıyor. İstanbul’un olağanüstü su altı zenginliği, nesli tehlike altında olan denizatlarına ve Pina midyelerine de ev sahipliği yapıyor.</a:t>
            </a:r>
          </a:p>
          <a:p>
            <a:pPr>
              <a:lnSpc>
                <a:spcPct val="90000"/>
              </a:lnSpc>
            </a:pPr>
            <a:endParaRPr lang="tr-TR" sz="1400" dirty="0"/>
          </a:p>
          <a:p>
            <a:pPr>
              <a:lnSpc>
                <a:spcPct val="90000"/>
              </a:lnSpc>
            </a:pPr>
            <a:r>
              <a:rPr lang="en-US" sz="1400" dirty="0"/>
              <a:t>The Bosphorus, where two seas meet, makes Istanbul very special in terms of underwater life, with an extraordinarily complex marine ecosystem. While the less salty and nutrient-filled Black Sea surrounding the north of the city dominates the shallow waters, as the depth increases, the salty and hot Mediterranean reaches its end here. </a:t>
            </a:r>
          </a:p>
          <a:p>
            <a:pPr>
              <a:lnSpc>
                <a:spcPct val="90000"/>
              </a:lnSpc>
            </a:pPr>
            <a:r>
              <a:rPr lang="en-US" sz="1400" dirty="0"/>
              <a:t>A nutrient-filled dust cloud coming from the Black Sea is very valuable for creatures living in the Mediterranean layer of the Marmara Sea. Corals, called the Rainforest of the Seas, form colonies with the nutrients brought by the current and enable the formation of rich ecosystems. Istanbul's extraordinary underwater wealth is also home to endangered seahorses and Pina mussels.</a:t>
            </a:r>
            <a:endParaRPr lang="tr-TR" sz="1400" dirty="0"/>
          </a:p>
          <a:p>
            <a:pPr>
              <a:lnSpc>
                <a:spcPct val="90000"/>
              </a:lnSpc>
            </a:pPr>
            <a:endParaRPr lang="tr-TR" sz="1400" dirty="0"/>
          </a:p>
        </p:txBody>
      </p:sp>
      <p:pic>
        <p:nvPicPr>
          <p:cNvPr id="8" name="Graphic 7" descr="Pine Decoration">
            <a:extLst>
              <a:ext uri="{FF2B5EF4-FFF2-40B4-BE49-F238E27FC236}">
                <a16:creationId xmlns:a16="http://schemas.microsoft.com/office/drawing/2014/main" id="{50F28D3D-DC85-306E-ED18-04BF952917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2824" y="1922720"/>
            <a:ext cx="3981455" cy="3981455"/>
          </a:xfrm>
          <a:prstGeom prst="rect">
            <a:avLst/>
          </a:prstGeom>
        </p:spPr>
      </p:pic>
      <p:sp>
        <p:nvSpPr>
          <p:cNvPr id="15" name="Freeform 11">
            <a:extLst>
              <a:ext uri="{FF2B5EF4-FFF2-40B4-BE49-F238E27FC236}">
                <a16:creationId xmlns:a16="http://schemas.microsoft.com/office/drawing/2014/main" id="{6D65A2B4-8ED9-19E5-75F6-3537AA3C1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7CC00D96-5BCF-753C-DDCE-25D8A240A54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849800" y="245555"/>
            <a:ext cx="2064479" cy="728089"/>
          </a:xfrm>
          <a:prstGeom prst="rect">
            <a:avLst/>
          </a:prstGeom>
          <a:noFill/>
          <a:extLst>
            <a:ext uri="{909E8E84-426E-40DD-AFC4-6F175D3DCCD1}">
              <a14:hiddenFill xmlns:a14="http://schemas.microsoft.com/office/drawing/2010/main">
                <a:solidFill>
                  <a:srgbClr val="FFFFFF"/>
                </a:solidFill>
              </a14:hiddenFill>
            </a:ext>
          </a:extLst>
        </p:spPr>
      </p:pic>
      <p:sp>
        <p:nvSpPr>
          <p:cNvPr id="5" name="Unvan 1">
            <a:extLst>
              <a:ext uri="{FF2B5EF4-FFF2-40B4-BE49-F238E27FC236}">
                <a16:creationId xmlns:a16="http://schemas.microsoft.com/office/drawing/2014/main" id="{5831B7B0-E77A-3FFD-D108-B857C425DE30}"/>
              </a:ext>
            </a:extLst>
          </p:cNvPr>
          <p:cNvSpPr txBox="1">
            <a:spLocks/>
          </p:cNvSpPr>
          <p:nvPr/>
        </p:nvSpPr>
        <p:spPr>
          <a:xfrm>
            <a:off x="801624" y="797506"/>
            <a:ext cx="6574536" cy="125989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dirty="0"/>
              <a:t>Biyoçeşitlilik Eylem Planı</a:t>
            </a:r>
            <a:br>
              <a:rPr lang="tr-TR" dirty="0"/>
            </a:br>
            <a:r>
              <a:rPr lang="tr-TR" dirty="0"/>
              <a:t>  Biodiversity Action Plan</a:t>
            </a:r>
          </a:p>
        </p:txBody>
      </p:sp>
    </p:spTree>
    <p:extLst>
      <p:ext uri="{BB962C8B-B14F-4D97-AF65-F5344CB8AC3E}">
        <p14:creationId xmlns:p14="http://schemas.microsoft.com/office/powerpoint/2010/main" val="1322225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C9FAD3A8-2F2B-B36F-C92A-A0875CE3BBC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A79BEB-2830-EB8A-A46B-5F94C753B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F87C5D9-A68D-F6CD-4B86-3B0CC8D653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dirty="0"/>
          </a:p>
        </p:txBody>
      </p:sp>
      <p:sp>
        <p:nvSpPr>
          <p:cNvPr id="3" name="İçerik Yer Tutucusu 2">
            <a:extLst>
              <a:ext uri="{FF2B5EF4-FFF2-40B4-BE49-F238E27FC236}">
                <a16:creationId xmlns:a16="http://schemas.microsoft.com/office/drawing/2014/main" id="{DD097251-1C58-0583-B671-74D8108FB993}"/>
              </a:ext>
            </a:extLst>
          </p:cNvPr>
          <p:cNvSpPr>
            <a:spLocks noGrp="1"/>
          </p:cNvSpPr>
          <p:nvPr>
            <p:ph idx="1"/>
          </p:nvPr>
        </p:nvSpPr>
        <p:spPr>
          <a:xfrm>
            <a:off x="1038035" y="2057400"/>
            <a:ext cx="7102856" cy="4602480"/>
          </a:xfrm>
        </p:spPr>
        <p:txBody>
          <a:bodyPr>
            <a:normAutofit fontScale="85000" lnSpcReduction="20000"/>
          </a:bodyPr>
          <a:lstStyle/>
          <a:p>
            <a:pPr>
              <a:lnSpc>
                <a:spcPct val="90000"/>
              </a:lnSpc>
            </a:pPr>
            <a:endParaRPr lang="tr-TR" sz="1400" dirty="0"/>
          </a:p>
          <a:p>
            <a:pPr marL="0" indent="0">
              <a:lnSpc>
                <a:spcPct val="90000"/>
              </a:lnSpc>
              <a:buNone/>
            </a:pPr>
            <a:r>
              <a:rPr lang="tr-TR" sz="1400" b="1" dirty="0"/>
              <a:t>Doğal Alanlar İçin Önemli Hatırlatmalar </a:t>
            </a:r>
          </a:p>
          <a:p>
            <a:pPr>
              <a:lnSpc>
                <a:spcPct val="90000"/>
              </a:lnSpc>
            </a:pPr>
            <a:r>
              <a:rPr lang="tr-TR" sz="1400" dirty="0"/>
              <a:t>Çevreyi temiz tutunuz, çöplerinizi geri dönüşüm kurallarını uygulayarak ayrıştırınız doğru çöp kutularını kullanınız.</a:t>
            </a:r>
          </a:p>
          <a:p>
            <a:pPr>
              <a:lnSpc>
                <a:spcPct val="90000"/>
              </a:lnSpc>
            </a:pPr>
            <a:r>
              <a:rPr lang="tr-TR" sz="1400" dirty="0"/>
              <a:t>Ağaç ve bitkilere zarar vermemeye özen gösteriniz.</a:t>
            </a:r>
          </a:p>
          <a:p>
            <a:pPr>
              <a:lnSpc>
                <a:spcPct val="90000"/>
              </a:lnSpc>
            </a:pPr>
            <a:r>
              <a:rPr lang="tr-TR" sz="1400" dirty="0"/>
              <a:t>Canlılara ve doğal ortamlara zarar veren aktivitelere katılmamaya azami özen gösteriniz.</a:t>
            </a:r>
          </a:p>
          <a:p>
            <a:pPr>
              <a:lnSpc>
                <a:spcPct val="90000"/>
              </a:lnSpc>
            </a:pPr>
            <a:r>
              <a:rPr lang="tr-TR" sz="1400" dirty="0"/>
              <a:t>Doğal alan ziyaretleri sırasında gürültü yapmayınız ve yüksek sesle müzik dinlemeyiniz. </a:t>
            </a:r>
          </a:p>
          <a:p>
            <a:pPr>
              <a:lnSpc>
                <a:spcPct val="90000"/>
              </a:lnSpc>
            </a:pPr>
            <a:r>
              <a:rPr lang="tr-TR" sz="1400" dirty="0"/>
              <a:t>Doğal alanlarda kesinlikle ateş yakmayınız. </a:t>
            </a:r>
          </a:p>
          <a:p>
            <a:pPr>
              <a:lnSpc>
                <a:spcPct val="90000"/>
              </a:lnSpc>
            </a:pPr>
            <a:r>
              <a:rPr lang="tr-TR" sz="1400" dirty="0"/>
              <a:t>Doğal alanlarda sigara içilmesi kesinlikle yasaktır. </a:t>
            </a:r>
          </a:p>
          <a:p>
            <a:pPr marL="0" indent="0">
              <a:lnSpc>
                <a:spcPct val="90000"/>
              </a:lnSpc>
              <a:buNone/>
            </a:pPr>
            <a:endParaRPr lang="tr-TR" sz="1400" dirty="0"/>
          </a:p>
          <a:p>
            <a:pPr marL="0" indent="0">
              <a:lnSpc>
                <a:spcPct val="90000"/>
              </a:lnSpc>
              <a:buNone/>
            </a:pPr>
            <a:r>
              <a:rPr lang="en-US" sz="1400" b="1" dirty="0"/>
              <a:t>Important Reminders for Natural Areas </a:t>
            </a:r>
          </a:p>
          <a:p>
            <a:pPr>
              <a:lnSpc>
                <a:spcPct val="90000"/>
              </a:lnSpc>
            </a:pPr>
            <a:r>
              <a:rPr lang="en-US" sz="1400" dirty="0"/>
              <a:t>Keep the environment clean, separate your garbage by following the recycling rules and use the correct garbage bins.</a:t>
            </a:r>
          </a:p>
          <a:p>
            <a:pPr>
              <a:lnSpc>
                <a:spcPct val="90000"/>
              </a:lnSpc>
            </a:pPr>
            <a:r>
              <a:rPr lang="en-US" sz="1400" dirty="0"/>
              <a:t>Be careful not to damage trees and plants.</a:t>
            </a:r>
          </a:p>
          <a:p>
            <a:pPr>
              <a:lnSpc>
                <a:spcPct val="90000"/>
              </a:lnSpc>
            </a:pPr>
            <a:r>
              <a:rPr lang="en-US" sz="1400" dirty="0"/>
              <a:t>Take utmost care not to participate in activities that harm living creatures and natural environments.</a:t>
            </a:r>
          </a:p>
          <a:p>
            <a:pPr>
              <a:lnSpc>
                <a:spcPct val="90000"/>
              </a:lnSpc>
            </a:pPr>
            <a:r>
              <a:rPr lang="en-US" sz="1400" dirty="0"/>
              <a:t>Do not make noise or listen to loud music while visiting natural areas. </a:t>
            </a:r>
          </a:p>
          <a:p>
            <a:pPr>
              <a:lnSpc>
                <a:spcPct val="90000"/>
              </a:lnSpc>
            </a:pPr>
            <a:r>
              <a:rPr lang="en-US" sz="1400" dirty="0"/>
              <a:t>Never light a fire in natural areas. </a:t>
            </a:r>
          </a:p>
          <a:p>
            <a:pPr>
              <a:lnSpc>
                <a:spcPct val="90000"/>
              </a:lnSpc>
            </a:pPr>
            <a:r>
              <a:rPr lang="en-US" sz="1400" dirty="0"/>
              <a:t>Smoking is strictly prohibited in natural areas.</a:t>
            </a:r>
            <a:endParaRPr lang="tr-TR" sz="1400" dirty="0"/>
          </a:p>
        </p:txBody>
      </p:sp>
      <p:pic>
        <p:nvPicPr>
          <p:cNvPr id="8" name="Graphic 7" descr="Pine Decoration">
            <a:extLst>
              <a:ext uri="{FF2B5EF4-FFF2-40B4-BE49-F238E27FC236}">
                <a16:creationId xmlns:a16="http://schemas.microsoft.com/office/drawing/2014/main" id="{0E956769-7099-F4A6-043C-70BBC50038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2824" y="1922720"/>
            <a:ext cx="3981455" cy="3981455"/>
          </a:xfrm>
          <a:prstGeom prst="rect">
            <a:avLst/>
          </a:prstGeom>
        </p:spPr>
      </p:pic>
      <p:sp>
        <p:nvSpPr>
          <p:cNvPr id="15" name="Freeform 11">
            <a:extLst>
              <a:ext uri="{FF2B5EF4-FFF2-40B4-BE49-F238E27FC236}">
                <a16:creationId xmlns:a16="http://schemas.microsoft.com/office/drawing/2014/main" id="{EB1FA390-797B-84B7-A691-155D1F86D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E2869735-3934-A312-1FEE-B125ED62B59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849800" y="245555"/>
            <a:ext cx="2064479" cy="728089"/>
          </a:xfrm>
          <a:prstGeom prst="rect">
            <a:avLst/>
          </a:prstGeom>
          <a:noFill/>
          <a:extLst>
            <a:ext uri="{909E8E84-426E-40DD-AFC4-6F175D3DCCD1}">
              <a14:hiddenFill xmlns:a14="http://schemas.microsoft.com/office/drawing/2010/main">
                <a:solidFill>
                  <a:srgbClr val="FFFFFF"/>
                </a:solidFill>
              </a14:hiddenFill>
            </a:ext>
          </a:extLst>
        </p:spPr>
      </p:pic>
      <p:sp>
        <p:nvSpPr>
          <p:cNvPr id="5" name="Unvan 1">
            <a:extLst>
              <a:ext uri="{FF2B5EF4-FFF2-40B4-BE49-F238E27FC236}">
                <a16:creationId xmlns:a16="http://schemas.microsoft.com/office/drawing/2014/main" id="{E6187E9C-79D3-CFDA-F41E-72680A4F4757}"/>
              </a:ext>
            </a:extLst>
          </p:cNvPr>
          <p:cNvSpPr txBox="1">
            <a:spLocks/>
          </p:cNvSpPr>
          <p:nvPr/>
        </p:nvSpPr>
        <p:spPr>
          <a:xfrm>
            <a:off x="801624" y="797506"/>
            <a:ext cx="6574536" cy="125989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dirty="0"/>
              <a:t>Biyoçeşitlilik Eylem Planı</a:t>
            </a:r>
            <a:br>
              <a:rPr lang="tr-TR" dirty="0"/>
            </a:br>
            <a:r>
              <a:rPr lang="tr-TR" dirty="0"/>
              <a:t>  Biodiversity Action Plan</a:t>
            </a:r>
          </a:p>
        </p:txBody>
      </p:sp>
    </p:spTree>
    <p:extLst>
      <p:ext uri="{BB962C8B-B14F-4D97-AF65-F5344CB8AC3E}">
        <p14:creationId xmlns:p14="http://schemas.microsoft.com/office/powerpoint/2010/main" val="3501182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8E79ACD6-C551-3170-95B9-6E971DD8744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0C7446-6487-1F47-6BFD-20138DFBA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AC97199-B1BB-B2B0-E05A-9E1918232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dirty="0"/>
          </a:p>
        </p:txBody>
      </p:sp>
      <p:sp>
        <p:nvSpPr>
          <p:cNvPr id="3" name="İçerik Yer Tutucusu 2">
            <a:extLst>
              <a:ext uri="{FF2B5EF4-FFF2-40B4-BE49-F238E27FC236}">
                <a16:creationId xmlns:a16="http://schemas.microsoft.com/office/drawing/2014/main" id="{EFEAB6CC-5DAB-9CB0-1EB5-37CD0FBCEB59}"/>
              </a:ext>
            </a:extLst>
          </p:cNvPr>
          <p:cNvSpPr>
            <a:spLocks noGrp="1"/>
          </p:cNvSpPr>
          <p:nvPr>
            <p:ph idx="1"/>
          </p:nvPr>
        </p:nvSpPr>
        <p:spPr>
          <a:xfrm>
            <a:off x="892048" y="1965020"/>
            <a:ext cx="7102856" cy="4602480"/>
          </a:xfrm>
        </p:spPr>
        <p:txBody>
          <a:bodyPr>
            <a:normAutofit lnSpcReduction="10000"/>
          </a:bodyPr>
          <a:lstStyle/>
          <a:p>
            <a:pPr>
              <a:lnSpc>
                <a:spcPct val="90000"/>
              </a:lnSpc>
            </a:pPr>
            <a:endParaRPr lang="tr-TR" sz="1400" dirty="0"/>
          </a:p>
          <a:p>
            <a:pPr marL="0" indent="0">
              <a:lnSpc>
                <a:spcPct val="90000"/>
              </a:lnSpc>
              <a:buNone/>
            </a:pPr>
            <a:r>
              <a:rPr lang="tr-TR" sz="1400" b="1" dirty="0"/>
              <a:t>Yaban Hayatı Türleri ile ilgili Önemli Hatırlatmalar </a:t>
            </a:r>
          </a:p>
          <a:p>
            <a:pPr>
              <a:lnSpc>
                <a:spcPct val="90000"/>
              </a:lnSpc>
            </a:pPr>
            <a:r>
              <a:rPr lang="tr-TR" sz="1400" dirty="0"/>
              <a:t>Tehdit altındaki yaban hayatı türlerinden türetilen yasadışı ürünler / hediyelik eşyalar satın almaktan kaçınınız. </a:t>
            </a:r>
          </a:p>
          <a:p>
            <a:pPr>
              <a:lnSpc>
                <a:spcPct val="90000"/>
              </a:lnSpc>
            </a:pPr>
            <a:r>
              <a:rPr lang="tr-TR" sz="1400" dirty="0"/>
              <a:t>Yaban hayatı türleri ile doğrudan etkileşime geçmeyiniz, bu türleri beslemeyiniz. </a:t>
            </a:r>
          </a:p>
          <a:p>
            <a:pPr>
              <a:lnSpc>
                <a:spcPct val="90000"/>
              </a:lnSpc>
            </a:pPr>
            <a:r>
              <a:rPr lang="tr-TR" sz="1400" dirty="0"/>
              <a:t>Avlanma yasaklarına uyarak yaban hayatının korunmasına destek olunuz. </a:t>
            </a:r>
          </a:p>
          <a:p>
            <a:pPr marL="0" indent="0">
              <a:lnSpc>
                <a:spcPct val="90000"/>
              </a:lnSpc>
              <a:buNone/>
            </a:pPr>
            <a:endParaRPr lang="tr-TR" sz="1400" dirty="0"/>
          </a:p>
          <a:p>
            <a:pPr marL="0" indent="0">
              <a:lnSpc>
                <a:spcPct val="90000"/>
              </a:lnSpc>
              <a:buNone/>
            </a:pPr>
            <a:r>
              <a:rPr lang="en-US" sz="1400" b="1" dirty="0"/>
              <a:t>Important Reminders about Wildlife Species </a:t>
            </a:r>
          </a:p>
          <a:p>
            <a:pPr>
              <a:lnSpc>
                <a:spcPct val="90000"/>
              </a:lnSpc>
            </a:pPr>
            <a:r>
              <a:rPr lang="en-US" sz="1400" dirty="0"/>
              <a:t>Avoid purchasing illegal products/souvenirs derived from threatened wildlife species. </a:t>
            </a:r>
          </a:p>
          <a:p>
            <a:pPr>
              <a:lnSpc>
                <a:spcPct val="90000"/>
              </a:lnSpc>
            </a:pPr>
            <a:r>
              <a:rPr lang="en-US" sz="1400" dirty="0"/>
              <a:t>Do not interact directly with wildlife species or feed them. </a:t>
            </a:r>
          </a:p>
          <a:p>
            <a:pPr>
              <a:lnSpc>
                <a:spcPct val="90000"/>
              </a:lnSpc>
            </a:pPr>
            <a:r>
              <a:rPr lang="en-US" sz="1400" dirty="0"/>
              <a:t>Support the protection of wildlife by complying with hunting bans.</a:t>
            </a:r>
            <a:endParaRPr lang="tr-TR" sz="1400" dirty="0"/>
          </a:p>
          <a:p>
            <a:pPr marL="0" indent="0">
              <a:lnSpc>
                <a:spcPct val="90000"/>
              </a:lnSpc>
              <a:buNone/>
            </a:pPr>
            <a:endParaRPr lang="tr-TR" sz="1400" dirty="0"/>
          </a:p>
          <a:p>
            <a:pPr marL="0" indent="0">
              <a:lnSpc>
                <a:spcPct val="90000"/>
              </a:lnSpc>
              <a:buNone/>
            </a:pPr>
            <a:r>
              <a:rPr lang="tr-TR" sz="1400" b="1" dirty="0">
                <a:solidFill>
                  <a:srgbClr val="A53010"/>
                </a:solidFill>
              </a:rPr>
              <a:t>Bu bağlamda “RAMADA PLAZA BY WYNDHAM İSTANBUL CITY CENTER” olarak üzerimize 	düşen sorumluluğu titizlikle yerine getirme çabası içerisindeyiz.</a:t>
            </a:r>
          </a:p>
          <a:p>
            <a:pPr marL="0" indent="0" algn="ctr">
              <a:lnSpc>
                <a:spcPct val="90000"/>
              </a:lnSpc>
              <a:buNone/>
            </a:pPr>
            <a:r>
              <a:rPr lang="en-US" sz="1400" b="1" dirty="0">
                <a:solidFill>
                  <a:srgbClr val="A53010"/>
                </a:solidFill>
              </a:rPr>
              <a:t>In this context, as "RAMADA PLAZA BY WYNDHAM ISTANBUL CITY CENTER", we are trying to fulfill our responsibility.</a:t>
            </a:r>
            <a:endParaRPr lang="tr-TR" sz="1400" b="1" dirty="0">
              <a:solidFill>
                <a:srgbClr val="A53010"/>
              </a:solidFill>
            </a:endParaRPr>
          </a:p>
          <a:p>
            <a:pPr>
              <a:lnSpc>
                <a:spcPct val="90000"/>
              </a:lnSpc>
            </a:pPr>
            <a:endParaRPr lang="tr-TR" sz="1400" dirty="0"/>
          </a:p>
        </p:txBody>
      </p:sp>
      <p:pic>
        <p:nvPicPr>
          <p:cNvPr id="8" name="Graphic 7" descr="Pine Decoration">
            <a:extLst>
              <a:ext uri="{FF2B5EF4-FFF2-40B4-BE49-F238E27FC236}">
                <a16:creationId xmlns:a16="http://schemas.microsoft.com/office/drawing/2014/main" id="{F64AB068-F059-EBC0-93A1-87B79DA71E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2824" y="1922720"/>
            <a:ext cx="3981455" cy="3981455"/>
          </a:xfrm>
          <a:prstGeom prst="rect">
            <a:avLst/>
          </a:prstGeom>
        </p:spPr>
      </p:pic>
      <p:sp>
        <p:nvSpPr>
          <p:cNvPr id="15" name="Freeform 11">
            <a:extLst>
              <a:ext uri="{FF2B5EF4-FFF2-40B4-BE49-F238E27FC236}">
                <a16:creationId xmlns:a16="http://schemas.microsoft.com/office/drawing/2014/main" id="{092D6509-9ED7-8C86-71EC-897ED3417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944708E7-DCA5-E62C-E3D2-8FC4BCF5225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849800" y="245555"/>
            <a:ext cx="2064479" cy="728089"/>
          </a:xfrm>
          <a:prstGeom prst="rect">
            <a:avLst/>
          </a:prstGeom>
          <a:noFill/>
          <a:extLst>
            <a:ext uri="{909E8E84-426E-40DD-AFC4-6F175D3DCCD1}">
              <a14:hiddenFill xmlns:a14="http://schemas.microsoft.com/office/drawing/2010/main">
                <a:solidFill>
                  <a:srgbClr val="FFFFFF"/>
                </a:solidFill>
              </a14:hiddenFill>
            </a:ext>
          </a:extLst>
        </p:spPr>
      </p:pic>
      <p:sp>
        <p:nvSpPr>
          <p:cNvPr id="5" name="Unvan 1">
            <a:extLst>
              <a:ext uri="{FF2B5EF4-FFF2-40B4-BE49-F238E27FC236}">
                <a16:creationId xmlns:a16="http://schemas.microsoft.com/office/drawing/2014/main" id="{52EDA959-D455-71B9-30D4-DDC06CDAD923}"/>
              </a:ext>
            </a:extLst>
          </p:cNvPr>
          <p:cNvSpPr txBox="1">
            <a:spLocks/>
          </p:cNvSpPr>
          <p:nvPr/>
        </p:nvSpPr>
        <p:spPr>
          <a:xfrm>
            <a:off x="801624" y="797506"/>
            <a:ext cx="6574536" cy="125989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dirty="0"/>
              <a:t>Biyoçeşitlilik Eylem Planı</a:t>
            </a:r>
            <a:br>
              <a:rPr lang="tr-TR" dirty="0"/>
            </a:br>
            <a:r>
              <a:rPr lang="tr-TR" dirty="0"/>
              <a:t>  Biodiversity Action Plan</a:t>
            </a:r>
          </a:p>
        </p:txBody>
      </p:sp>
    </p:spTree>
    <p:extLst>
      <p:ext uri="{BB962C8B-B14F-4D97-AF65-F5344CB8AC3E}">
        <p14:creationId xmlns:p14="http://schemas.microsoft.com/office/powerpoint/2010/main" val="1499853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3" name="İçerik Yer Tutucusu 2"/>
          <p:cNvSpPr>
            <a:spLocks noGrp="1"/>
          </p:cNvSpPr>
          <p:nvPr>
            <p:ph idx="1"/>
          </p:nvPr>
        </p:nvSpPr>
        <p:spPr>
          <a:xfrm>
            <a:off x="706370" y="930995"/>
            <a:ext cx="6755321" cy="4159165"/>
          </a:xfrm>
        </p:spPr>
        <p:txBody>
          <a:bodyPr>
            <a:normAutofit lnSpcReduction="10000"/>
          </a:bodyPr>
          <a:lstStyle/>
          <a:p>
            <a:pPr marL="0" indent="0">
              <a:buNone/>
            </a:pPr>
            <a:r>
              <a:rPr lang="tr-TR" dirty="0"/>
              <a:t>						</a:t>
            </a:r>
            <a:r>
              <a:rPr lang="tr-TR" b="1" dirty="0"/>
              <a:t>YABAN HAYATI</a:t>
            </a:r>
          </a:p>
          <a:p>
            <a:r>
              <a:rPr lang="tr-TR" dirty="0"/>
              <a:t>Sayın misafirlerimiz, yaban hayatı hasadı, tüketimi ve ticareti ile ilgili düzenlemeler ve IUCN veya CITES tarafından bildirilmiş tehdit altındaki yaban hayatı türlerinden türetilen yasadışı ürünler/hediyelik eşyalar satın almaktan kaçınma ihtiyacı konusunda hassas davranışınız için teşekkür ederiz.</a:t>
            </a:r>
          </a:p>
          <a:p>
            <a:endParaRPr lang="tr-TR" dirty="0"/>
          </a:p>
          <a:p>
            <a:pPr marL="0" indent="0">
              <a:buNone/>
            </a:pPr>
            <a:r>
              <a:rPr lang="tr-TR" dirty="0"/>
              <a:t>						</a:t>
            </a:r>
            <a:br>
              <a:rPr lang="tr-TR" dirty="0"/>
            </a:br>
            <a:r>
              <a:rPr lang="tr-TR" dirty="0"/>
              <a:t>						</a:t>
            </a:r>
            <a:r>
              <a:rPr lang="tr-TR" b="1" dirty="0"/>
              <a:t>WILDLIFE</a:t>
            </a:r>
          </a:p>
          <a:p>
            <a:r>
              <a:rPr lang="tr-TR" dirty="0"/>
              <a:t>Dear guest, </a:t>
            </a:r>
            <a:r>
              <a:rPr lang="tr-TR" dirty="0" err="1"/>
              <a:t>we</a:t>
            </a:r>
            <a:r>
              <a:rPr lang="tr-TR" dirty="0"/>
              <a:t> thank you for your </a:t>
            </a:r>
            <a:r>
              <a:rPr lang="tr-TR" dirty="0" err="1"/>
              <a:t>sensitivity</a:t>
            </a:r>
            <a:r>
              <a:rPr lang="tr-TR" dirty="0"/>
              <a:t> regarding </a:t>
            </a:r>
            <a:r>
              <a:rPr lang="tr-TR" dirty="0" err="1"/>
              <a:t>regulations</a:t>
            </a:r>
            <a:r>
              <a:rPr lang="tr-TR" dirty="0"/>
              <a:t> regarding </a:t>
            </a:r>
            <a:r>
              <a:rPr lang="tr-TR" dirty="0" err="1"/>
              <a:t>wildlife</a:t>
            </a:r>
            <a:r>
              <a:rPr lang="tr-TR" dirty="0"/>
              <a:t> </a:t>
            </a:r>
            <a:r>
              <a:rPr lang="tr-TR" dirty="0" err="1"/>
              <a:t>harvesting</a:t>
            </a:r>
            <a:r>
              <a:rPr lang="tr-TR" dirty="0"/>
              <a:t>, </a:t>
            </a:r>
            <a:r>
              <a:rPr lang="tr-TR" dirty="0" err="1"/>
              <a:t>consumption</a:t>
            </a:r>
            <a:r>
              <a:rPr lang="tr-TR" dirty="0"/>
              <a:t> and </a:t>
            </a:r>
            <a:r>
              <a:rPr lang="tr-TR" dirty="0" err="1"/>
              <a:t>trade</a:t>
            </a:r>
            <a:r>
              <a:rPr lang="tr-TR" dirty="0"/>
              <a:t> and the </a:t>
            </a:r>
            <a:r>
              <a:rPr lang="tr-TR" dirty="0" err="1"/>
              <a:t>need</a:t>
            </a:r>
            <a:r>
              <a:rPr lang="tr-TR" dirty="0"/>
              <a:t> to </a:t>
            </a:r>
            <a:r>
              <a:rPr lang="tr-TR" dirty="0" err="1"/>
              <a:t>avoid</a:t>
            </a:r>
            <a:r>
              <a:rPr lang="tr-TR" dirty="0"/>
              <a:t> </a:t>
            </a:r>
            <a:r>
              <a:rPr lang="tr-TR" dirty="0" err="1"/>
              <a:t>purchasing</a:t>
            </a:r>
            <a:r>
              <a:rPr lang="tr-TR" dirty="0"/>
              <a:t> illegal products/</a:t>
            </a:r>
            <a:r>
              <a:rPr lang="tr-TR" dirty="0" err="1"/>
              <a:t>souvenirs</a:t>
            </a:r>
            <a:r>
              <a:rPr lang="tr-TR" dirty="0"/>
              <a:t> </a:t>
            </a:r>
            <a:r>
              <a:rPr lang="tr-TR" dirty="0" err="1"/>
              <a:t>derived</a:t>
            </a:r>
            <a:r>
              <a:rPr lang="tr-TR" dirty="0"/>
              <a:t> </a:t>
            </a:r>
            <a:r>
              <a:rPr lang="tr-TR" dirty="0" err="1"/>
              <a:t>from</a:t>
            </a:r>
            <a:r>
              <a:rPr lang="tr-TR" dirty="0"/>
              <a:t> IUCN or CITES </a:t>
            </a:r>
            <a:r>
              <a:rPr lang="tr-TR" dirty="0" err="1"/>
              <a:t>declared</a:t>
            </a:r>
            <a:r>
              <a:rPr lang="tr-TR" dirty="0"/>
              <a:t> </a:t>
            </a:r>
            <a:r>
              <a:rPr lang="tr-TR" dirty="0" err="1"/>
              <a:t>threatened</a:t>
            </a:r>
            <a:r>
              <a:rPr lang="tr-TR" dirty="0"/>
              <a:t> </a:t>
            </a:r>
            <a:r>
              <a:rPr lang="tr-TR" dirty="0" err="1"/>
              <a:t>wildlife</a:t>
            </a:r>
            <a:r>
              <a:rPr lang="tr-TR" dirty="0"/>
              <a:t> </a:t>
            </a:r>
            <a:r>
              <a:rPr lang="tr-TR" dirty="0" err="1"/>
              <a:t>species</a:t>
            </a:r>
            <a:r>
              <a:rPr lang="tr-TR" dirty="0"/>
              <a:t>.</a:t>
            </a:r>
          </a:p>
        </p:txBody>
      </p:sp>
      <p:pic>
        <p:nvPicPr>
          <p:cNvPr id="77" name="Graphic 76" descr="Fok">
            <a:extLst>
              <a:ext uri="{FF2B5EF4-FFF2-40B4-BE49-F238E27FC236}">
                <a16:creationId xmlns:a16="http://schemas.microsoft.com/office/drawing/2014/main" id="{665A80E3-823D-1120-2879-2E48A0F71A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62088" y="1278252"/>
            <a:ext cx="3981455" cy="3981455"/>
          </a:xfrm>
          <a:prstGeom prst="rect">
            <a:avLst/>
          </a:prstGeom>
        </p:spPr>
      </p:pic>
      <p:sp>
        <p:nvSpPr>
          <p:cNvPr id="84"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metin, yazı tipi, grafik, grafik tasarım içeren bir resim&#10;&#10;Yapay zeka tarafından oluşturulan içerik yanlış olabilir."/>
          <p:cNvPicPr>
            <a:picLocks noChangeAspect="1"/>
          </p:cNvPicPr>
          <p:nvPr/>
        </p:nvPicPr>
        <p:blipFill>
          <a:blip r:embed="rId4"/>
          <a:stretch>
            <a:fillRect/>
          </a:stretch>
        </p:blipFill>
        <p:spPr>
          <a:xfrm>
            <a:off x="10030976" y="231979"/>
            <a:ext cx="2060627" cy="731583"/>
          </a:xfrm>
          <a:prstGeom prst="rect">
            <a:avLst/>
          </a:prstGeom>
        </p:spPr>
      </p:pic>
    </p:spTree>
    <p:extLst>
      <p:ext uri="{BB962C8B-B14F-4D97-AF65-F5344CB8AC3E}">
        <p14:creationId xmlns:p14="http://schemas.microsoft.com/office/powerpoint/2010/main" val="1368689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dirty="0"/>
          </a:p>
        </p:txBody>
      </p:sp>
      <p:sp>
        <p:nvSpPr>
          <p:cNvPr id="3" name="İçerik Yer Tutucusu 2"/>
          <p:cNvSpPr>
            <a:spLocks noGrp="1"/>
          </p:cNvSpPr>
          <p:nvPr>
            <p:ph idx="1"/>
          </p:nvPr>
        </p:nvSpPr>
        <p:spPr>
          <a:xfrm>
            <a:off x="325120" y="1371601"/>
            <a:ext cx="7487920" cy="3271520"/>
          </a:xfrm>
        </p:spPr>
        <p:txBody>
          <a:bodyPr>
            <a:normAutofit/>
          </a:bodyPr>
          <a:lstStyle/>
          <a:p>
            <a:pPr marL="0" indent="0">
              <a:lnSpc>
                <a:spcPct val="90000"/>
              </a:lnSpc>
              <a:buNone/>
            </a:pPr>
            <a:r>
              <a:rPr lang="tr-TR" sz="1500" dirty="0"/>
              <a:t>Sayın misafirlerimiz,</a:t>
            </a:r>
          </a:p>
          <a:p>
            <a:pPr marL="0" indent="0">
              <a:lnSpc>
                <a:spcPct val="90000"/>
              </a:lnSpc>
              <a:buNone/>
            </a:pPr>
            <a:r>
              <a:rPr lang="tr-TR" sz="1500" dirty="0"/>
              <a:t>Çevre dostu ürünler tüm üretim aşamalarıyla doğaya zarar vermeyen, kimyasal içermeyen, doğaya veya insan sağlığına zararlı herhangi bir katkı içermeyen ürünler olarak bilinmektedir. Siz değerli misafirlerimizden çevreye zararlı kabul edilebilecek maddeler olan toksik güneş kremleri ve haşere ilaçları gibi kişisel kullanımları konusunda hassas davranışınız teşekkür ederiz. </a:t>
            </a:r>
          </a:p>
          <a:p>
            <a:pPr marL="0" indent="0">
              <a:lnSpc>
                <a:spcPct val="90000"/>
              </a:lnSpc>
              <a:buNone/>
            </a:pPr>
            <a:endParaRPr lang="tr-TR" sz="1500" dirty="0"/>
          </a:p>
          <a:p>
            <a:pPr marL="0" indent="0">
              <a:lnSpc>
                <a:spcPct val="90000"/>
              </a:lnSpc>
              <a:buNone/>
            </a:pPr>
            <a:r>
              <a:rPr lang="tr-TR" sz="1500" dirty="0"/>
              <a:t>Dear guest,</a:t>
            </a:r>
            <a:br>
              <a:rPr lang="tr-TR" sz="1500" dirty="0"/>
            </a:br>
            <a:r>
              <a:rPr lang="tr-TR" sz="1500" dirty="0"/>
              <a:t>Environmentally friendly products are know as products that to not harm nature in all production stages, do not contain chemicals and do not contain any additives harmful to nature or human healty. We would like thank you for your sensitive behavior regarding personal use of toxic sunscreens and pesticides, which  can be considered harmful to the environment.</a:t>
            </a:r>
          </a:p>
          <a:p>
            <a:pPr marL="0" indent="0">
              <a:lnSpc>
                <a:spcPct val="90000"/>
              </a:lnSpc>
              <a:buNone/>
            </a:pPr>
            <a:endParaRPr lang="tr-TR" sz="1500" dirty="0"/>
          </a:p>
        </p:txBody>
      </p:sp>
      <p:pic>
        <p:nvPicPr>
          <p:cNvPr id="8" name="Graphic 7" descr="Deciduous tree">
            <a:extLst>
              <a:ext uri="{FF2B5EF4-FFF2-40B4-BE49-F238E27FC236}">
                <a16:creationId xmlns:a16="http://schemas.microsoft.com/office/drawing/2014/main" id="{14805742-2DD3-2360-1A9C-C42AD9B0AD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7211" y="1483360"/>
            <a:ext cx="2846549" cy="2846549"/>
          </a:xfrm>
          <a:prstGeom prst="rect">
            <a:avLst/>
          </a:prstGeom>
        </p:spPr>
      </p:pic>
      <p:sp>
        <p:nvSpPr>
          <p:cNvPr id="17"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sim 3"/>
          <p:cNvPicPr>
            <a:picLocks noChangeAspect="1"/>
          </p:cNvPicPr>
          <p:nvPr/>
        </p:nvPicPr>
        <p:blipFill>
          <a:blip r:embed="rId5"/>
          <a:stretch>
            <a:fillRect/>
          </a:stretch>
        </p:blipFill>
        <p:spPr>
          <a:xfrm>
            <a:off x="9888736" y="164136"/>
            <a:ext cx="2060627" cy="731583"/>
          </a:xfrm>
          <a:prstGeom prst="rect">
            <a:avLst/>
          </a:prstGeom>
        </p:spPr>
      </p:pic>
    </p:spTree>
    <p:extLst>
      <p:ext uri="{BB962C8B-B14F-4D97-AF65-F5344CB8AC3E}">
        <p14:creationId xmlns:p14="http://schemas.microsoft.com/office/powerpoint/2010/main" val="3589966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5543E5E7-51D3-4121-19BA-2F9F4B5952B5}"/>
            </a:ext>
          </a:extLst>
        </p:cNvPr>
        <p:cNvGrpSpPr/>
        <p:nvPr/>
      </p:nvGrpSpPr>
      <p:grpSpPr>
        <a:xfrm>
          <a:off x="0" y="0"/>
          <a:ext cx="0" cy="0"/>
          <a:chOff x="0" y="0"/>
          <a:chExt cx="0" cy="0"/>
        </a:xfrm>
      </p:grpSpPr>
      <p:sp useBgFill="1">
        <p:nvSpPr>
          <p:cNvPr id="32" name="Rectangle 16">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6" name="Group 18">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20"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tr-TR"/>
            </a:p>
          </p:txBody>
        </p:sp>
        <p:sp>
          <p:nvSpPr>
            <p:cNvPr id="21"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tr-TR"/>
            </a:p>
          </p:txBody>
        </p:sp>
        <p:sp>
          <p:nvSpPr>
            <p:cNvPr id="22"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tr-TR"/>
            </a:p>
          </p:txBody>
        </p:sp>
        <p:sp>
          <p:nvSpPr>
            <p:cNvPr id="23"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tr-TR"/>
            </a:p>
          </p:txBody>
        </p:sp>
        <p:sp>
          <p:nvSpPr>
            <p:cNvPr id="24"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tr-TR"/>
            </a:p>
          </p:txBody>
        </p:sp>
        <p:sp>
          <p:nvSpPr>
            <p:cNvPr id="25"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tr-TR"/>
            </a:p>
          </p:txBody>
        </p:sp>
        <p:sp>
          <p:nvSpPr>
            <p:cNvPr id="26"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tr-TR"/>
            </a:p>
          </p:txBody>
        </p:sp>
        <p:sp>
          <p:nvSpPr>
            <p:cNvPr id="27"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tr-TR"/>
            </a:p>
          </p:txBody>
        </p:sp>
        <p:sp>
          <p:nvSpPr>
            <p:cNvPr id="28"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tr-TR"/>
            </a:p>
          </p:txBody>
        </p:sp>
        <p:sp>
          <p:nvSpPr>
            <p:cNvPr id="29"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tr-TR"/>
            </a:p>
          </p:txBody>
        </p:sp>
        <p:sp>
          <p:nvSpPr>
            <p:cNvPr id="30"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tr-TR"/>
            </a:p>
          </p:txBody>
        </p:sp>
        <p:sp>
          <p:nvSpPr>
            <p:cNvPr id="31"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tr-TR"/>
            </a:p>
          </p:txBody>
        </p:sp>
      </p:grpSp>
      <p:grpSp>
        <p:nvGrpSpPr>
          <p:cNvPr id="33" name="Group 32">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34"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tr-TR"/>
            </a:p>
          </p:txBody>
        </p:sp>
        <p:sp>
          <p:nvSpPr>
            <p:cNvPr id="35"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tr-TR"/>
            </a:p>
          </p:txBody>
        </p:sp>
        <p:sp>
          <p:nvSpPr>
            <p:cNvPr id="36"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tr-TR"/>
            </a:p>
          </p:txBody>
        </p:sp>
        <p:sp>
          <p:nvSpPr>
            <p:cNvPr id="37"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tr-TR"/>
            </a:p>
          </p:txBody>
        </p:sp>
        <p:sp>
          <p:nvSpPr>
            <p:cNvPr id="38"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tr-TR"/>
            </a:p>
          </p:txBody>
        </p:sp>
        <p:sp>
          <p:nvSpPr>
            <p:cNvPr id="39"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tr-TR"/>
            </a:p>
          </p:txBody>
        </p:sp>
        <p:sp>
          <p:nvSpPr>
            <p:cNvPr id="40"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tr-TR"/>
            </a:p>
          </p:txBody>
        </p:sp>
        <p:sp>
          <p:nvSpPr>
            <p:cNvPr id="41"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tr-TR"/>
            </a:p>
          </p:txBody>
        </p:sp>
        <p:sp>
          <p:nvSpPr>
            <p:cNvPr id="42"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tr-TR"/>
            </a:p>
          </p:txBody>
        </p:sp>
        <p:sp>
          <p:nvSpPr>
            <p:cNvPr id="43"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tr-TR"/>
            </a:p>
          </p:txBody>
        </p:sp>
        <p:sp>
          <p:nvSpPr>
            <p:cNvPr id="44"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tr-TR"/>
            </a:p>
          </p:txBody>
        </p:sp>
        <p:sp>
          <p:nvSpPr>
            <p:cNvPr id="45"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tr-TR"/>
            </a:p>
          </p:txBody>
        </p:sp>
      </p:grpSp>
      <p:sp>
        <p:nvSpPr>
          <p:cNvPr id="8" name="Title 1">
            <a:extLst>
              <a:ext uri="{FF2B5EF4-FFF2-40B4-BE49-F238E27FC236}">
                <a16:creationId xmlns:a16="http://schemas.microsoft.com/office/drawing/2014/main" id="{6E3FE943-B4A4-23E3-E0F2-A94176F6380D}"/>
              </a:ext>
            </a:extLst>
          </p:cNvPr>
          <p:cNvSpPr txBox="1">
            <a:spLocks/>
          </p:cNvSpPr>
          <p:nvPr/>
        </p:nvSpPr>
        <p:spPr>
          <a:xfrm>
            <a:off x="6483096" y="624110"/>
            <a:ext cx="5021516"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b="1"/>
              <a:t>KÜLTÜREL MİRAS - CULTURAL HERITAGE</a:t>
            </a:r>
          </a:p>
        </p:txBody>
      </p:sp>
      <p:pic>
        <p:nvPicPr>
          <p:cNvPr id="12" name="Resim 11" descr="bulut, gökyüzü, harabeler, dış mekan içeren bir resim&#10;&#10;Yapay zeka tarafından oluşturulan içerik yanlış olabilir.">
            <a:extLst>
              <a:ext uri="{FF2B5EF4-FFF2-40B4-BE49-F238E27FC236}">
                <a16:creationId xmlns:a16="http://schemas.microsoft.com/office/drawing/2014/main" id="{C9754A0A-01DE-5057-9A31-2524EA3E7B35}"/>
              </a:ext>
            </a:extLst>
          </p:cNvPr>
          <p:cNvPicPr>
            <a:picLocks noChangeAspect="1"/>
          </p:cNvPicPr>
          <p:nvPr/>
        </p:nvPicPr>
        <p:blipFill>
          <a:blip r:embed="rId2"/>
          <a:srcRect t="7763" r="-4" b="-4"/>
          <a:stretch/>
        </p:blipFill>
        <p:spPr>
          <a:xfrm>
            <a:off x="20" y="10"/>
            <a:ext cx="4646965" cy="3428990"/>
          </a:xfrm>
          <a:prstGeom prst="rect">
            <a:avLst/>
          </a:prstGeom>
        </p:spPr>
      </p:pic>
      <p:sp>
        <p:nvSpPr>
          <p:cNvPr id="47" name="Rectangle 46">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49"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tr-TR"/>
          </a:p>
        </p:txBody>
      </p:sp>
      <p:pic>
        <p:nvPicPr>
          <p:cNvPr id="10" name="Resim 9" descr="dış mekan, su, dağ geçidi, koyak, manzara içeren bir resim&#10;&#10;Yapay zeka tarafından oluşturulan içerik yanlış olabilir.">
            <a:extLst>
              <a:ext uri="{FF2B5EF4-FFF2-40B4-BE49-F238E27FC236}">
                <a16:creationId xmlns:a16="http://schemas.microsoft.com/office/drawing/2014/main" id="{C9E2821C-D8CC-155C-92FB-AA4223D8C80C}"/>
              </a:ext>
            </a:extLst>
          </p:cNvPr>
          <p:cNvPicPr>
            <a:picLocks noChangeAspect="1"/>
          </p:cNvPicPr>
          <p:nvPr/>
        </p:nvPicPr>
        <p:blipFill>
          <a:blip r:embed="rId3"/>
          <a:srcRect l="21586" r="6251" b="3"/>
          <a:stretch/>
        </p:blipFill>
        <p:spPr>
          <a:xfrm>
            <a:off x="20" y="3429000"/>
            <a:ext cx="4646965" cy="3429000"/>
          </a:xfrm>
          <a:prstGeom prst="rect">
            <a:avLst/>
          </a:prstGeom>
        </p:spPr>
      </p:pic>
      <p:cxnSp>
        <p:nvCxnSpPr>
          <p:cNvPr id="51" name="Straight Connector 50">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35CE384-C956-B771-7CE9-1A5BBFF2F02C}"/>
              </a:ext>
            </a:extLst>
          </p:cNvPr>
          <p:cNvSpPr>
            <a:spLocks noGrp="1"/>
          </p:cNvSpPr>
          <p:nvPr>
            <p:ph idx="1"/>
          </p:nvPr>
        </p:nvSpPr>
        <p:spPr>
          <a:xfrm>
            <a:off x="6438191" y="2133600"/>
            <a:ext cx="5066419" cy="3777622"/>
          </a:xfrm>
        </p:spPr>
        <p:txBody>
          <a:bodyPr vert="horz" lIns="91440" tIns="45720" rIns="91440" bIns="45720" rtlCol="0">
            <a:normAutofit/>
          </a:bodyPr>
          <a:lstStyle/>
          <a:p>
            <a:pPr>
              <a:lnSpc>
                <a:spcPct val="90000"/>
              </a:lnSpc>
            </a:pPr>
            <a:r>
              <a:rPr lang="en-US" sz="1100" b="1"/>
              <a:t>Kültürel miras, bir toplumun üyelerine ortak geçmişlerini anlatan, aralarındaki dayanışma ve birlik duygularını güçlendiren bir hazinedir. İnsanların tarih boyunca biriktirdikleri deneyimlerin ve geleneklerin devamlılığını, geleceğin doğru kurulmasını sağlar. Kültürel miras ona miras niteliğini veren evrensel değerlerin yanında gençlere yeni öğrenme ve gelişme fırsatları sunduğu, insanlara güzel duygular ve sıcak anılar yaşattığı, yaratıcılığı ve keşfetme güdüsünü beslediği, dünyaya ve hayata bakışımıza derinlik kattığı ve hepimizin geçmişimizden öğrenecek çok şeyimiz olduğu için korunmalıdır. Kültürel miras; kimliğimizle, kültürümüzle, tarihimizle ilgili somut ve soyut değerlerin tümüdür. </a:t>
            </a:r>
          </a:p>
          <a:p>
            <a:pPr>
              <a:lnSpc>
                <a:spcPct val="90000"/>
              </a:lnSpc>
            </a:pPr>
            <a:r>
              <a:rPr lang="en-US" sz="1100" b="1"/>
              <a:t>Cultural heritage is a treasure that tells the members of a society about their common past and strengthens the feelings of solidarity and unity among them. It ensures the continuity of the experiences and traditions that people have accumulated throughout history and the correct establishment of the future. In addition to the universal values ​​that give it the quality of heritage, cultural heritage should be protected because it offers new learning and development opportunities to young people, gives people good emotions and warm memories, nourishes creativity and the instinct of discovery, adds depth to our perspective on the world and life, and we all have a lot to learn from our past. Cultural heritage; It is all the concrete and abstract values ​​related to our identity, culture and history.</a:t>
            </a:r>
          </a:p>
        </p:txBody>
      </p:sp>
      <p:pic>
        <p:nvPicPr>
          <p:cNvPr id="6" name="Picture 4">
            <a:extLst>
              <a:ext uri="{FF2B5EF4-FFF2-40B4-BE49-F238E27FC236}">
                <a16:creationId xmlns:a16="http://schemas.microsoft.com/office/drawing/2014/main" id="{8EFE0A1D-3D55-A45D-7C7C-09C9E256C08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029200" y="94631"/>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425256"/>
      </p:ext>
    </p:extLst>
  </p:cSld>
  <p:clrMapOvr>
    <a:masterClrMapping/>
  </p:clrMapOvr>
  <mc:AlternateContent xmlns:mc="http://schemas.openxmlformats.org/markup-compatibility/2006" xmlns:p14="http://schemas.microsoft.com/office/powerpoint/2010/main">
    <mc:Choice Requires="p14">
      <p:transition p14:dur="0" advTm="10989"/>
    </mc:Choice>
    <mc:Fallback xmlns="">
      <p:transition advTm="1098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78D15570-E901-DECD-BD91-D82B8F9E7E4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8" name="Group 17">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9"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tr-TR"/>
            </a:p>
          </p:txBody>
        </p:sp>
        <p:sp>
          <p:nvSpPr>
            <p:cNvPr id="20"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tr-TR"/>
            </a:p>
          </p:txBody>
        </p:sp>
        <p:sp>
          <p:nvSpPr>
            <p:cNvPr id="21"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tr-TR"/>
            </a:p>
          </p:txBody>
        </p:sp>
        <p:sp>
          <p:nvSpPr>
            <p:cNvPr id="22"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tr-TR"/>
            </a:p>
          </p:txBody>
        </p:sp>
        <p:sp>
          <p:nvSpPr>
            <p:cNvPr id="23"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tr-TR"/>
            </a:p>
          </p:txBody>
        </p:sp>
        <p:sp>
          <p:nvSpPr>
            <p:cNvPr id="24"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tr-TR"/>
            </a:p>
          </p:txBody>
        </p:sp>
        <p:sp>
          <p:nvSpPr>
            <p:cNvPr id="25"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tr-TR"/>
            </a:p>
          </p:txBody>
        </p:sp>
        <p:sp>
          <p:nvSpPr>
            <p:cNvPr id="26"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tr-TR"/>
            </a:p>
          </p:txBody>
        </p:sp>
        <p:sp>
          <p:nvSpPr>
            <p:cNvPr id="27"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tr-TR"/>
            </a:p>
          </p:txBody>
        </p:sp>
        <p:sp>
          <p:nvSpPr>
            <p:cNvPr id="28"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tr-TR"/>
            </a:p>
          </p:txBody>
        </p:sp>
        <p:sp>
          <p:nvSpPr>
            <p:cNvPr id="29"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tr-TR"/>
            </a:p>
          </p:txBody>
        </p:sp>
        <p:sp>
          <p:nvSpPr>
            <p:cNvPr id="30"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tr-TR"/>
            </a:p>
          </p:txBody>
        </p:sp>
      </p:grpSp>
      <p:grpSp>
        <p:nvGrpSpPr>
          <p:cNvPr id="32" name="Group 31">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33"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tr-TR"/>
            </a:p>
          </p:txBody>
        </p:sp>
        <p:sp>
          <p:nvSpPr>
            <p:cNvPr id="34"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tr-TR"/>
            </a:p>
          </p:txBody>
        </p:sp>
        <p:sp>
          <p:nvSpPr>
            <p:cNvPr id="35"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tr-TR"/>
            </a:p>
          </p:txBody>
        </p:sp>
        <p:sp>
          <p:nvSpPr>
            <p:cNvPr id="36"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tr-TR"/>
            </a:p>
          </p:txBody>
        </p:sp>
        <p:sp>
          <p:nvSpPr>
            <p:cNvPr id="37"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tr-TR"/>
            </a:p>
          </p:txBody>
        </p:sp>
        <p:sp>
          <p:nvSpPr>
            <p:cNvPr id="38"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tr-TR"/>
            </a:p>
          </p:txBody>
        </p:sp>
        <p:sp>
          <p:nvSpPr>
            <p:cNvPr id="39"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tr-TR"/>
            </a:p>
          </p:txBody>
        </p:sp>
        <p:sp>
          <p:nvSpPr>
            <p:cNvPr id="40"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tr-TR"/>
            </a:p>
          </p:txBody>
        </p:sp>
        <p:sp>
          <p:nvSpPr>
            <p:cNvPr id="41"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tr-TR"/>
            </a:p>
          </p:txBody>
        </p:sp>
        <p:sp>
          <p:nvSpPr>
            <p:cNvPr id="42"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tr-TR"/>
            </a:p>
          </p:txBody>
        </p:sp>
        <p:sp>
          <p:nvSpPr>
            <p:cNvPr id="43"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tr-TR"/>
            </a:p>
          </p:txBody>
        </p:sp>
        <p:sp>
          <p:nvSpPr>
            <p:cNvPr id="44"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tr-TR"/>
            </a:p>
          </p:txBody>
        </p:sp>
      </p:grpSp>
      <p:sp>
        <p:nvSpPr>
          <p:cNvPr id="7" name="Title 1">
            <a:extLst>
              <a:ext uri="{FF2B5EF4-FFF2-40B4-BE49-F238E27FC236}">
                <a16:creationId xmlns:a16="http://schemas.microsoft.com/office/drawing/2014/main" id="{BE0CEC3E-0C4E-779B-380C-22FB386F6BFE}"/>
              </a:ext>
            </a:extLst>
          </p:cNvPr>
          <p:cNvSpPr txBox="1">
            <a:spLocks/>
          </p:cNvSpPr>
          <p:nvPr/>
        </p:nvSpPr>
        <p:spPr>
          <a:xfrm>
            <a:off x="6483096" y="624110"/>
            <a:ext cx="5021516"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b="1"/>
              <a:t>KÜLTÜREL MİRAS - CULTURAL HERITAGE</a:t>
            </a:r>
          </a:p>
        </p:txBody>
      </p:sp>
      <p:pic>
        <p:nvPicPr>
          <p:cNvPr id="11" name="Resim 10" descr="harabeler, Eskiçağ tarihi, yer, tarih içeren bir resim&#10;&#10;Yapay zeka tarafından oluşturulan içerik yanlış olabilir.">
            <a:extLst>
              <a:ext uri="{FF2B5EF4-FFF2-40B4-BE49-F238E27FC236}">
                <a16:creationId xmlns:a16="http://schemas.microsoft.com/office/drawing/2014/main" id="{A69E794C-8CC8-1361-7762-B75247916CAB}"/>
              </a:ext>
            </a:extLst>
          </p:cNvPr>
          <p:cNvPicPr>
            <a:picLocks noChangeAspect="1"/>
          </p:cNvPicPr>
          <p:nvPr/>
        </p:nvPicPr>
        <p:blipFill>
          <a:blip r:embed="rId2"/>
          <a:srcRect l="13214" r="14624" b="3"/>
          <a:stretch/>
        </p:blipFill>
        <p:spPr>
          <a:xfrm>
            <a:off x="20" y="10"/>
            <a:ext cx="4646965" cy="3428990"/>
          </a:xfrm>
          <a:prstGeom prst="rect">
            <a:avLst/>
          </a:prstGeom>
        </p:spPr>
      </p:pic>
      <p:sp>
        <p:nvSpPr>
          <p:cNvPr id="46" name="Rectangle 45">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48"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tr-TR"/>
          </a:p>
        </p:txBody>
      </p:sp>
      <p:pic>
        <p:nvPicPr>
          <p:cNvPr id="9" name="Resim 8" descr="Eskiçağ tarihi, harabeler, tarih, Arkeolojik sit alanı içeren bir resim&#10;&#10;Yapay zeka tarafından oluşturulan içerik yanlış olabilir.">
            <a:extLst>
              <a:ext uri="{FF2B5EF4-FFF2-40B4-BE49-F238E27FC236}">
                <a16:creationId xmlns:a16="http://schemas.microsoft.com/office/drawing/2014/main" id="{D6E46CF8-E3A0-9A32-90AF-6268DDCE5FAC}"/>
              </a:ext>
            </a:extLst>
          </p:cNvPr>
          <p:cNvPicPr>
            <a:picLocks noChangeAspect="1"/>
          </p:cNvPicPr>
          <p:nvPr/>
        </p:nvPicPr>
        <p:blipFill>
          <a:blip r:embed="rId3"/>
          <a:srcRect l="7694" r="20144" b="3"/>
          <a:stretch/>
        </p:blipFill>
        <p:spPr>
          <a:xfrm>
            <a:off x="20" y="3429000"/>
            <a:ext cx="4646965" cy="3429000"/>
          </a:xfrm>
          <a:prstGeom prst="rect">
            <a:avLst/>
          </a:prstGeom>
        </p:spPr>
      </p:pic>
      <p:cxnSp>
        <p:nvCxnSpPr>
          <p:cNvPr id="50" name="Straight Connector 49">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A7B97BA-8AE8-451F-8646-58DCDF6AF0D1}"/>
              </a:ext>
            </a:extLst>
          </p:cNvPr>
          <p:cNvSpPr>
            <a:spLocks noGrp="1"/>
          </p:cNvSpPr>
          <p:nvPr>
            <p:ph idx="1"/>
          </p:nvPr>
        </p:nvSpPr>
        <p:spPr>
          <a:xfrm>
            <a:off x="6438191" y="2133600"/>
            <a:ext cx="5066419" cy="3777622"/>
          </a:xfrm>
        </p:spPr>
        <p:txBody>
          <a:bodyPr vert="horz" lIns="91440" tIns="45720" rIns="91440" bIns="45720" rtlCol="0">
            <a:normAutofit/>
          </a:bodyPr>
          <a:lstStyle/>
          <a:p>
            <a:pPr>
              <a:lnSpc>
                <a:spcPct val="90000"/>
              </a:lnSpc>
            </a:pPr>
            <a:r>
              <a:rPr lang="en-US" sz="1100" b="1"/>
              <a:t>Tarihi kentler ve dokular, kültürel peyzajlar, anıtsal yapılar, arkeolojik alanlar, kadar dil, gelenek, dans, müzik, ritüeller gibi yaşayan ama somut olmayan değerler de kültürel mirası oluşturur. Geçmişle bugün arasında bağlantı kurarak, içinde yaşanılan kültüre ve dünyaya bir temel oluşturur ve geleceğin oluşturulmasında sağlam bir referans verirken manevi anlamda da insan hayatlarını zenginleştirir. Kültürel miras tanımının kapsamı zaman içinde genişlemiş ve zenginleşmiştir. Anıt eserler üzerine odaklanan bir tanım ve koruma anlayışından, çok daha kapsayıcı ve insana ait tüm kültürel değerleri içeren bir kültürel miras anlayışına ulaşılmıştır. Bugünün, insan hakları, kültürel çeşitlilik ve eşitlik vurgusu kültürel mirasla ilgili tanımlara ve dokümanlar için temel tanımlardır. </a:t>
            </a:r>
          </a:p>
          <a:p>
            <a:pPr>
              <a:lnSpc>
                <a:spcPct val="90000"/>
              </a:lnSpc>
            </a:pPr>
            <a:r>
              <a:rPr lang="en-US" sz="1100" b="1"/>
              <a:t>Historical cities and textures, cultural landscapes, monumental buildings, archaeological sites, as well as living but intangible values ​​such as language, tradition, dance, music and rituals constitute cultural heritage. By establishing a connection between the past and the present, it creates a basis for the culture and world we live in, provides a solid reference in the creation of the future, and enriches people's lives spiritually. The scope of the definition of cultural heritage has expanded and enriched over time. From a definition and conservation approach focusing on monuments, a much more comprehensive understanding of cultural heritage has been reached, including all human cultural values. Today's emphasis on human rights, cultural diversity and equality are fundamental definitions for definitions and documents related to cultural heritage.</a:t>
            </a:r>
          </a:p>
          <a:p>
            <a:pPr marL="0" indent="0">
              <a:lnSpc>
                <a:spcPct val="90000"/>
              </a:lnSpc>
            </a:pPr>
            <a:endParaRPr lang="en-US" sz="1100" b="1"/>
          </a:p>
        </p:txBody>
      </p:sp>
      <p:pic>
        <p:nvPicPr>
          <p:cNvPr id="6" name="Picture 4">
            <a:extLst>
              <a:ext uri="{FF2B5EF4-FFF2-40B4-BE49-F238E27FC236}">
                <a16:creationId xmlns:a16="http://schemas.microsoft.com/office/drawing/2014/main" id="{CF9DFE52-A555-B4D4-06C8-91EAFA864C4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029200" y="94631"/>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464704"/>
      </p:ext>
    </p:extLst>
  </p:cSld>
  <p:clrMapOvr>
    <a:masterClrMapping/>
  </p:clrMapOvr>
  <mc:AlternateContent xmlns:mc="http://schemas.openxmlformats.org/markup-compatibility/2006" xmlns:p14="http://schemas.microsoft.com/office/powerpoint/2010/main">
    <mc:Choice Requires="p14">
      <p:transition p14:dur="0" advTm="10989"/>
    </mc:Choice>
    <mc:Fallback xmlns="">
      <p:transition advTm="1098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0DA4F51A-F6BC-39AF-9C04-87710D6B1EA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6" name="Group 15">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7"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tr-TR"/>
            </a:p>
          </p:txBody>
        </p:sp>
        <p:sp>
          <p:nvSpPr>
            <p:cNvPr id="18"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tr-TR"/>
            </a:p>
          </p:txBody>
        </p:sp>
        <p:sp>
          <p:nvSpPr>
            <p:cNvPr id="19"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tr-TR"/>
            </a:p>
          </p:txBody>
        </p:sp>
        <p:sp>
          <p:nvSpPr>
            <p:cNvPr id="20"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tr-TR"/>
            </a:p>
          </p:txBody>
        </p:sp>
        <p:sp>
          <p:nvSpPr>
            <p:cNvPr id="21"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tr-TR"/>
            </a:p>
          </p:txBody>
        </p:sp>
        <p:sp>
          <p:nvSpPr>
            <p:cNvPr id="22"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tr-TR"/>
            </a:p>
          </p:txBody>
        </p:sp>
        <p:sp>
          <p:nvSpPr>
            <p:cNvPr id="23"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tr-TR"/>
            </a:p>
          </p:txBody>
        </p:sp>
        <p:sp>
          <p:nvSpPr>
            <p:cNvPr id="24"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tr-TR"/>
            </a:p>
          </p:txBody>
        </p:sp>
        <p:sp>
          <p:nvSpPr>
            <p:cNvPr id="25"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tr-TR"/>
            </a:p>
          </p:txBody>
        </p:sp>
        <p:sp>
          <p:nvSpPr>
            <p:cNvPr id="26"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tr-TR"/>
            </a:p>
          </p:txBody>
        </p:sp>
        <p:sp>
          <p:nvSpPr>
            <p:cNvPr id="27"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tr-TR"/>
            </a:p>
          </p:txBody>
        </p:sp>
        <p:sp>
          <p:nvSpPr>
            <p:cNvPr id="28"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tr-TR"/>
            </a:p>
          </p:txBody>
        </p:sp>
      </p:grpSp>
      <p:grpSp>
        <p:nvGrpSpPr>
          <p:cNvPr id="30" name="Group 29">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31"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tr-TR"/>
            </a:p>
          </p:txBody>
        </p:sp>
        <p:sp>
          <p:nvSpPr>
            <p:cNvPr id="32"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tr-TR"/>
            </a:p>
          </p:txBody>
        </p:sp>
        <p:sp>
          <p:nvSpPr>
            <p:cNvPr id="33"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tr-TR"/>
            </a:p>
          </p:txBody>
        </p:sp>
        <p:sp>
          <p:nvSpPr>
            <p:cNvPr id="34"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tr-TR"/>
            </a:p>
          </p:txBody>
        </p:sp>
        <p:sp>
          <p:nvSpPr>
            <p:cNvPr id="35"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tr-TR"/>
            </a:p>
          </p:txBody>
        </p:sp>
        <p:sp>
          <p:nvSpPr>
            <p:cNvPr id="36"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tr-TR"/>
            </a:p>
          </p:txBody>
        </p:sp>
        <p:sp>
          <p:nvSpPr>
            <p:cNvPr id="37"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tr-TR"/>
            </a:p>
          </p:txBody>
        </p:sp>
        <p:sp>
          <p:nvSpPr>
            <p:cNvPr id="38"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tr-TR"/>
            </a:p>
          </p:txBody>
        </p:sp>
        <p:sp>
          <p:nvSpPr>
            <p:cNvPr id="39"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tr-TR"/>
            </a:p>
          </p:txBody>
        </p:sp>
        <p:sp>
          <p:nvSpPr>
            <p:cNvPr id="40"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tr-TR"/>
            </a:p>
          </p:txBody>
        </p:sp>
        <p:sp>
          <p:nvSpPr>
            <p:cNvPr id="41"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tr-TR"/>
            </a:p>
          </p:txBody>
        </p:sp>
        <p:sp>
          <p:nvSpPr>
            <p:cNvPr id="42"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tr-TR"/>
            </a:p>
          </p:txBody>
        </p:sp>
      </p:grpSp>
      <p:sp>
        <p:nvSpPr>
          <p:cNvPr id="2" name="Title 1">
            <a:extLst>
              <a:ext uri="{FF2B5EF4-FFF2-40B4-BE49-F238E27FC236}">
                <a16:creationId xmlns:a16="http://schemas.microsoft.com/office/drawing/2014/main" id="{9AF8A62C-1141-825D-8AF7-64A842716746}"/>
              </a:ext>
            </a:extLst>
          </p:cNvPr>
          <p:cNvSpPr>
            <a:spLocks noGrp="1"/>
          </p:cNvSpPr>
          <p:nvPr>
            <p:ph type="title"/>
          </p:nvPr>
        </p:nvSpPr>
        <p:spPr>
          <a:xfrm>
            <a:off x="6483096" y="624110"/>
            <a:ext cx="5021516" cy="1280890"/>
          </a:xfrm>
        </p:spPr>
        <p:txBody>
          <a:bodyPr>
            <a:normAutofit/>
          </a:bodyPr>
          <a:lstStyle/>
          <a:p>
            <a:r>
              <a:rPr lang="tr-TR" sz="3300" b="1">
                <a:latin typeface="Times New Roman" panose="02020603050405020304" pitchFamily="18" charset="0"/>
                <a:cs typeface="Times New Roman" panose="02020603050405020304" pitchFamily="18" charset="0"/>
              </a:rPr>
              <a:t>KÜLTÜREL MİRAS - CULTURAL HERITAGE</a:t>
            </a:r>
          </a:p>
        </p:txBody>
      </p:sp>
      <p:pic>
        <p:nvPicPr>
          <p:cNvPr id="9" name="Resim 8" descr="gökyüzü, dış mekan, bulut, Eski Roma mimarisi içeren bir resim&#10;&#10;Yapay zeka tarafından oluşturulan içerik yanlış olabilir.">
            <a:extLst>
              <a:ext uri="{FF2B5EF4-FFF2-40B4-BE49-F238E27FC236}">
                <a16:creationId xmlns:a16="http://schemas.microsoft.com/office/drawing/2014/main" id="{E0C468DD-D6AD-ABA6-2A39-F29E4F0DD54A}"/>
              </a:ext>
            </a:extLst>
          </p:cNvPr>
          <p:cNvPicPr>
            <a:picLocks noChangeAspect="1"/>
          </p:cNvPicPr>
          <p:nvPr/>
        </p:nvPicPr>
        <p:blipFill>
          <a:blip r:embed="rId2"/>
          <a:srcRect l="6834" r="3046"/>
          <a:stretch/>
        </p:blipFill>
        <p:spPr>
          <a:xfrm>
            <a:off x="20" y="10"/>
            <a:ext cx="4646965" cy="3428990"/>
          </a:xfrm>
          <a:prstGeom prst="rect">
            <a:avLst/>
          </a:prstGeom>
        </p:spPr>
      </p:pic>
      <p:sp>
        <p:nvSpPr>
          <p:cNvPr id="44" name="Rectangle 43">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46"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tr-TR"/>
          </a:p>
        </p:txBody>
      </p:sp>
      <p:pic>
        <p:nvPicPr>
          <p:cNvPr id="7" name="Resim 6" descr="gökyüzü, bulut, dış mekan, ağaç içeren bir resim&#10;&#10;Yapay zeka tarafından oluşturulan içerik yanlış olabilir.">
            <a:extLst>
              <a:ext uri="{FF2B5EF4-FFF2-40B4-BE49-F238E27FC236}">
                <a16:creationId xmlns:a16="http://schemas.microsoft.com/office/drawing/2014/main" id="{4A838731-1B2E-36B4-C705-BDD2800F65B9}"/>
              </a:ext>
            </a:extLst>
          </p:cNvPr>
          <p:cNvPicPr>
            <a:picLocks noChangeAspect="1"/>
          </p:cNvPicPr>
          <p:nvPr/>
        </p:nvPicPr>
        <p:blipFill>
          <a:blip r:embed="rId3"/>
          <a:srcRect l="10007" r="17830" b="3"/>
          <a:stretch/>
        </p:blipFill>
        <p:spPr>
          <a:xfrm>
            <a:off x="20" y="3429000"/>
            <a:ext cx="4646965" cy="3429000"/>
          </a:xfrm>
          <a:prstGeom prst="rect">
            <a:avLst/>
          </a:prstGeom>
        </p:spPr>
      </p:pic>
      <p:cxnSp>
        <p:nvCxnSpPr>
          <p:cNvPr id="48" name="Straight Connector 47">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7F725CD-EF4F-3090-1342-F447266B1F30}"/>
              </a:ext>
            </a:extLst>
          </p:cNvPr>
          <p:cNvSpPr>
            <a:spLocks noGrp="1"/>
          </p:cNvSpPr>
          <p:nvPr>
            <p:ph idx="1"/>
          </p:nvPr>
        </p:nvSpPr>
        <p:spPr>
          <a:xfrm>
            <a:off x="6438191" y="2133600"/>
            <a:ext cx="5066419" cy="3777622"/>
          </a:xfrm>
        </p:spPr>
        <p:txBody>
          <a:bodyPr>
            <a:normAutofit/>
          </a:bodyPr>
          <a:lstStyle/>
          <a:p>
            <a:pPr>
              <a:lnSpc>
                <a:spcPct val="90000"/>
              </a:lnSpc>
            </a:pPr>
            <a:r>
              <a:rPr lang="tr-TR" sz="900" b="1">
                <a:latin typeface="Times New Roman" panose="02020603050405020304" pitchFamily="18" charset="0"/>
                <a:cs typeface="Times New Roman" panose="02020603050405020304" pitchFamily="18" charset="0"/>
              </a:rPr>
              <a:t>1. Somut Kültürel Miras </a:t>
            </a:r>
          </a:p>
          <a:p>
            <a:pPr marL="0" indent="0">
              <a:lnSpc>
                <a:spcPct val="90000"/>
              </a:lnSpc>
              <a:buNone/>
            </a:pPr>
            <a:r>
              <a:rPr lang="tr-TR" sz="900" b="1">
                <a:latin typeface="Times New Roman" panose="02020603050405020304" pitchFamily="18" charset="0"/>
                <a:cs typeface="Times New Roman" panose="02020603050405020304" pitchFamily="18" charset="0"/>
              </a:rPr>
              <a:t>• Taşınır Kültürel Miras (tablolar, heykeller, sikkeler, el yazmaları, arkeolojik eserler vs.) </a:t>
            </a:r>
          </a:p>
          <a:p>
            <a:pPr marL="0" indent="0">
              <a:lnSpc>
                <a:spcPct val="90000"/>
              </a:lnSpc>
              <a:buNone/>
            </a:pPr>
            <a:r>
              <a:rPr lang="tr-TR" sz="900" b="1">
                <a:latin typeface="Times New Roman" panose="02020603050405020304" pitchFamily="18" charset="0"/>
                <a:cs typeface="Times New Roman" panose="02020603050405020304" pitchFamily="18" charset="0"/>
              </a:rPr>
              <a:t>• Taşınmaz Kültürel Miras (anıtlar, arkeolojik sitler, tarihi kent dokuları vs.) </a:t>
            </a:r>
          </a:p>
          <a:p>
            <a:pPr>
              <a:lnSpc>
                <a:spcPct val="90000"/>
              </a:lnSpc>
            </a:pPr>
            <a:r>
              <a:rPr lang="tr-TR" sz="900" b="1">
                <a:latin typeface="Times New Roman" panose="02020603050405020304" pitchFamily="18" charset="0"/>
                <a:cs typeface="Times New Roman" panose="02020603050405020304" pitchFamily="18" charset="0"/>
              </a:rPr>
              <a:t>2. Sualtı Kültürel Mirası (batıklar, sualtı kalıntıları ve kentleri)</a:t>
            </a:r>
          </a:p>
          <a:p>
            <a:pPr>
              <a:lnSpc>
                <a:spcPct val="90000"/>
              </a:lnSpc>
            </a:pPr>
            <a:r>
              <a:rPr lang="tr-TR" sz="900" b="1">
                <a:latin typeface="Times New Roman" panose="02020603050405020304" pitchFamily="18" charset="0"/>
                <a:cs typeface="Times New Roman" panose="02020603050405020304" pitchFamily="18" charset="0"/>
              </a:rPr>
              <a:t>3. Somut Olmayan Kültürel Miras (sözlü gelenekler, gösteri sanatları, ritüeller </a:t>
            </a:r>
            <a:r>
              <a:rPr lang="tr-TR" sz="900" b="1" err="1">
                <a:latin typeface="Times New Roman" panose="02020603050405020304" pitchFamily="18" charset="0"/>
                <a:cs typeface="Times New Roman" panose="02020603050405020304" pitchFamily="18" charset="0"/>
              </a:rPr>
              <a:t>vs</a:t>
            </a:r>
            <a:r>
              <a:rPr lang="tr-TR" sz="900" b="1">
                <a:latin typeface="Times New Roman" panose="02020603050405020304" pitchFamily="18" charset="0"/>
                <a:cs typeface="Times New Roman" panose="02020603050405020304" pitchFamily="18" charset="0"/>
              </a:rPr>
              <a:t>) </a:t>
            </a:r>
          </a:p>
          <a:p>
            <a:pPr>
              <a:lnSpc>
                <a:spcPct val="90000"/>
              </a:lnSpc>
            </a:pPr>
            <a:r>
              <a:rPr lang="tr-TR" sz="900" b="1">
                <a:latin typeface="Times New Roman" panose="02020603050405020304" pitchFamily="18" charset="0"/>
                <a:cs typeface="Times New Roman" panose="02020603050405020304" pitchFamily="18" charset="0"/>
              </a:rPr>
              <a:t>4. Doğal Miras (kültürel boyutu olan doğal sitler, kültürel peyzajlar gibi, fiziki, biyolojik ve jeolojik formasyonlar vs.) </a:t>
            </a:r>
          </a:p>
          <a:p>
            <a:pPr>
              <a:lnSpc>
                <a:spcPct val="90000"/>
              </a:lnSpc>
            </a:pPr>
            <a:endParaRPr lang="tr-TR" sz="900" b="1">
              <a:latin typeface="Times New Roman" panose="02020603050405020304" pitchFamily="18" charset="0"/>
              <a:cs typeface="Times New Roman" panose="02020603050405020304" pitchFamily="18" charset="0"/>
            </a:endParaRPr>
          </a:p>
          <a:p>
            <a:pPr>
              <a:lnSpc>
                <a:spcPct val="90000"/>
              </a:lnSpc>
            </a:pPr>
            <a:r>
              <a:rPr lang="tr-TR" sz="900" b="1">
                <a:latin typeface="Times New Roman" panose="02020603050405020304" pitchFamily="18" charset="0"/>
                <a:cs typeface="Times New Roman" panose="02020603050405020304" pitchFamily="18" charset="0"/>
              </a:rPr>
              <a:t>1. </a:t>
            </a:r>
            <a:r>
              <a:rPr lang="tr-TR" sz="900" b="1" err="1">
                <a:latin typeface="Times New Roman" panose="02020603050405020304" pitchFamily="18" charset="0"/>
                <a:cs typeface="Times New Roman" panose="02020603050405020304" pitchFamily="18" charset="0"/>
              </a:rPr>
              <a:t>Tangible</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Cultural</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Heritage</a:t>
            </a:r>
            <a:r>
              <a:rPr lang="tr-TR" sz="900" b="1">
                <a:latin typeface="Times New Roman" panose="02020603050405020304" pitchFamily="18" charset="0"/>
                <a:cs typeface="Times New Roman" panose="02020603050405020304" pitchFamily="18" charset="0"/>
              </a:rPr>
              <a:t> </a:t>
            </a:r>
          </a:p>
          <a:p>
            <a:pPr marL="0" indent="0">
              <a:lnSpc>
                <a:spcPct val="90000"/>
              </a:lnSpc>
              <a:buNone/>
            </a:pP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Movable</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Cultural</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Heritage</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paintings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sculptures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coins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manuscripts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archaeological</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artifacts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etc</a:t>
            </a:r>
            <a:r>
              <a:rPr lang="tr-TR" sz="900" b="1">
                <a:latin typeface="Times New Roman" panose="02020603050405020304" pitchFamily="18" charset="0"/>
                <a:cs typeface="Times New Roman" panose="02020603050405020304" pitchFamily="18" charset="0"/>
              </a:rPr>
              <a:t>.) </a:t>
            </a:r>
          </a:p>
          <a:p>
            <a:pPr marL="0" indent="0">
              <a:lnSpc>
                <a:spcPct val="90000"/>
              </a:lnSpc>
              <a:buNone/>
            </a:pP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Immovable</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Cultural</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Heritage</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monuments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archaeological</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sites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historical</a:t>
            </a:r>
            <a:r>
              <a:rPr lang="tr-TR" sz="900" b="1">
                <a:latin typeface="Times New Roman" panose="02020603050405020304" pitchFamily="18" charset="0"/>
                <a:cs typeface="Times New Roman" panose="02020603050405020304" pitchFamily="18" charset="0"/>
              </a:rPr>
              <a:t> urban </a:t>
            </a:r>
            <a:r>
              <a:rPr lang="tr-TR" sz="900" b="1" err="1">
                <a:latin typeface="Times New Roman" panose="02020603050405020304" pitchFamily="18" charset="0"/>
                <a:cs typeface="Times New Roman" panose="02020603050405020304" pitchFamily="18" charset="0"/>
              </a:rPr>
              <a:t>textures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etc</a:t>
            </a:r>
            <a:r>
              <a:rPr lang="tr-TR" sz="900" b="1">
                <a:latin typeface="Times New Roman" panose="02020603050405020304" pitchFamily="18" charset="0"/>
                <a:cs typeface="Times New Roman" panose="02020603050405020304" pitchFamily="18" charset="0"/>
              </a:rPr>
              <a:t>.) </a:t>
            </a:r>
          </a:p>
          <a:p>
            <a:pPr>
              <a:lnSpc>
                <a:spcPct val="90000"/>
              </a:lnSpc>
            </a:pPr>
            <a:r>
              <a:rPr lang="tr-TR" sz="900" b="1">
                <a:latin typeface="Times New Roman" panose="02020603050405020304" pitchFamily="18" charset="0"/>
                <a:cs typeface="Times New Roman" panose="02020603050405020304" pitchFamily="18" charset="0"/>
              </a:rPr>
              <a:t>2. </a:t>
            </a:r>
            <a:r>
              <a:rPr lang="tr-TR" sz="900" b="1" err="1">
                <a:latin typeface="Times New Roman" panose="02020603050405020304" pitchFamily="18" charset="0"/>
                <a:cs typeface="Times New Roman" panose="02020603050405020304" pitchFamily="18" charset="0"/>
              </a:rPr>
              <a:t>Underwater</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Cultural</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Heritage</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wrecks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underwater</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ruins</a:t>
            </a:r>
            <a:r>
              <a:rPr lang="tr-TR" sz="900" b="1">
                <a:latin typeface="Times New Roman" panose="02020603050405020304" pitchFamily="18" charset="0"/>
                <a:cs typeface="Times New Roman" panose="02020603050405020304" pitchFamily="18" charset="0"/>
              </a:rPr>
              <a:t> and </a:t>
            </a:r>
            <a:r>
              <a:rPr lang="tr-TR" sz="900" b="1" err="1">
                <a:latin typeface="Times New Roman" panose="02020603050405020304" pitchFamily="18" charset="0"/>
                <a:cs typeface="Times New Roman" panose="02020603050405020304" pitchFamily="18" charset="0"/>
              </a:rPr>
              <a:t>cities</a:t>
            </a:r>
            <a:r>
              <a:rPr lang="tr-TR" sz="900" b="1">
                <a:latin typeface="Times New Roman" panose="02020603050405020304" pitchFamily="18" charset="0"/>
                <a:cs typeface="Times New Roman" panose="02020603050405020304" pitchFamily="18" charset="0"/>
              </a:rPr>
              <a:t>)</a:t>
            </a:r>
          </a:p>
          <a:p>
            <a:pPr>
              <a:lnSpc>
                <a:spcPct val="90000"/>
              </a:lnSpc>
            </a:pPr>
            <a:r>
              <a:rPr lang="tr-TR" sz="900" b="1">
                <a:latin typeface="Times New Roman" panose="02020603050405020304" pitchFamily="18" charset="0"/>
                <a:cs typeface="Times New Roman" panose="02020603050405020304" pitchFamily="18" charset="0"/>
              </a:rPr>
              <a:t>3. </a:t>
            </a:r>
            <a:r>
              <a:rPr lang="tr-TR" sz="900" b="1" err="1">
                <a:latin typeface="Times New Roman" panose="02020603050405020304" pitchFamily="18" charset="0"/>
                <a:cs typeface="Times New Roman" panose="02020603050405020304" pitchFamily="18" charset="0"/>
              </a:rPr>
              <a:t>Intangible</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Cultural</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Heritage</a:t>
            </a:r>
            <a:r>
              <a:rPr lang="tr-TR" sz="900" b="1">
                <a:latin typeface="Times New Roman" panose="02020603050405020304" pitchFamily="18" charset="0"/>
                <a:cs typeface="Times New Roman" panose="02020603050405020304" pitchFamily="18" charset="0"/>
              </a:rPr>
              <a:t> (oral </a:t>
            </a:r>
            <a:r>
              <a:rPr lang="tr-TR" sz="900" b="1" err="1">
                <a:latin typeface="Times New Roman" panose="02020603050405020304" pitchFamily="18" charset="0"/>
                <a:cs typeface="Times New Roman" panose="02020603050405020304" pitchFamily="18" charset="0"/>
              </a:rPr>
              <a:t>traditions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performing</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arts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rituals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etc</a:t>
            </a:r>
            <a:r>
              <a:rPr lang="tr-TR" sz="900" b="1">
                <a:latin typeface="Times New Roman" panose="02020603050405020304" pitchFamily="18" charset="0"/>
                <a:cs typeface="Times New Roman" panose="02020603050405020304" pitchFamily="18" charset="0"/>
              </a:rPr>
              <a:t>.) </a:t>
            </a:r>
          </a:p>
          <a:p>
            <a:pPr>
              <a:lnSpc>
                <a:spcPct val="90000"/>
              </a:lnSpc>
            </a:pPr>
            <a:r>
              <a:rPr lang="tr-TR" sz="900" b="1">
                <a:latin typeface="Times New Roman" panose="02020603050405020304" pitchFamily="18" charset="0"/>
                <a:cs typeface="Times New Roman" panose="02020603050405020304" pitchFamily="18" charset="0"/>
              </a:rPr>
              <a:t>4. Natural </a:t>
            </a:r>
            <a:r>
              <a:rPr lang="tr-TR" sz="900" b="1" err="1">
                <a:latin typeface="Times New Roman" panose="02020603050405020304" pitchFamily="18" charset="0"/>
                <a:cs typeface="Times New Roman" panose="02020603050405020304" pitchFamily="18" charset="0"/>
              </a:rPr>
              <a:t>Heritage</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such</a:t>
            </a:r>
            <a:r>
              <a:rPr lang="tr-TR" sz="900" b="1">
                <a:latin typeface="Times New Roman" panose="02020603050405020304" pitchFamily="18" charset="0"/>
                <a:cs typeface="Times New Roman" panose="02020603050405020304" pitchFamily="18" charset="0"/>
              </a:rPr>
              <a:t> as </a:t>
            </a:r>
            <a:r>
              <a:rPr lang="tr-TR" sz="900" b="1" err="1">
                <a:latin typeface="Times New Roman" panose="02020603050405020304" pitchFamily="18" charset="0"/>
                <a:cs typeface="Times New Roman" panose="02020603050405020304" pitchFamily="18" charset="0"/>
              </a:rPr>
              <a:t>natural</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sites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with</a:t>
            </a:r>
            <a:r>
              <a:rPr lang="tr-TR" sz="900" b="1">
                <a:latin typeface="Times New Roman" panose="02020603050405020304" pitchFamily="18" charset="0"/>
                <a:cs typeface="Times New Roman" panose="02020603050405020304" pitchFamily="18" charset="0"/>
              </a:rPr>
              <a:t> a </a:t>
            </a:r>
            <a:r>
              <a:rPr lang="tr-TR" sz="900" b="1" err="1">
                <a:latin typeface="Times New Roman" panose="02020603050405020304" pitchFamily="18" charset="0"/>
                <a:cs typeface="Times New Roman" panose="02020603050405020304" pitchFamily="18" charset="0"/>
              </a:rPr>
              <a:t>cultural</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dimension</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cultural</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landscapes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physical</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biological</a:t>
            </a:r>
            <a:r>
              <a:rPr lang="tr-TR" sz="900" b="1">
                <a:latin typeface="Times New Roman" panose="02020603050405020304" pitchFamily="18" charset="0"/>
                <a:cs typeface="Times New Roman" panose="02020603050405020304" pitchFamily="18" charset="0"/>
              </a:rPr>
              <a:t> and </a:t>
            </a:r>
            <a:r>
              <a:rPr lang="tr-TR" sz="900" b="1" err="1">
                <a:latin typeface="Times New Roman" panose="02020603050405020304" pitchFamily="18" charset="0"/>
                <a:cs typeface="Times New Roman" panose="02020603050405020304" pitchFamily="18" charset="0"/>
              </a:rPr>
              <a:t>geological</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formations</a:t>
            </a:r>
            <a:r>
              <a:rPr lang="tr-TR" sz="900" b="1">
                <a:latin typeface="Times New Roman" panose="02020603050405020304" pitchFamily="18" charset="0"/>
                <a:cs typeface="Times New Roman" panose="02020603050405020304" pitchFamily="18" charset="0"/>
              </a:rPr>
              <a:t>, </a:t>
            </a:r>
            <a:r>
              <a:rPr lang="tr-TR" sz="900" b="1" err="1">
                <a:latin typeface="Times New Roman" panose="02020603050405020304" pitchFamily="18" charset="0"/>
                <a:cs typeface="Times New Roman" panose="02020603050405020304" pitchFamily="18" charset="0"/>
              </a:rPr>
              <a:t>etc</a:t>
            </a:r>
            <a:r>
              <a:rPr lang="tr-TR" sz="900" b="1">
                <a:latin typeface="Times New Roman" panose="02020603050405020304" pitchFamily="18" charset="0"/>
                <a:cs typeface="Times New Roman" panose="02020603050405020304" pitchFamily="18" charset="0"/>
              </a:rPr>
              <a:t>.)</a:t>
            </a:r>
          </a:p>
        </p:txBody>
      </p:sp>
      <p:pic>
        <p:nvPicPr>
          <p:cNvPr id="6" name="Picture 4">
            <a:extLst>
              <a:ext uri="{FF2B5EF4-FFF2-40B4-BE49-F238E27FC236}">
                <a16:creationId xmlns:a16="http://schemas.microsoft.com/office/drawing/2014/main" id="{874F8D51-DE8C-0BC8-8C38-842EAF238A9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029200" y="94631"/>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192470"/>
      </p:ext>
    </p:extLst>
  </p:cSld>
  <p:clrMapOvr>
    <a:masterClrMapping/>
  </p:clrMapOvr>
  <mc:AlternateContent xmlns:mc="http://schemas.openxmlformats.org/markup-compatibility/2006" xmlns:p14="http://schemas.microsoft.com/office/powerpoint/2010/main">
    <mc:Choice Requires="p14">
      <p:transition p14:dur="0" advTm="10989"/>
    </mc:Choice>
    <mc:Fallback xmlns="">
      <p:transition advTm="1098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54" y="519733"/>
            <a:ext cx="9685866" cy="387818"/>
          </a:xfrm>
        </p:spPr>
        <p:txBody>
          <a:bodyPr>
            <a:noAutofit/>
          </a:bodyPr>
          <a:lstStyle/>
          <a:p>
            <a:pPr algn="ctr"/>
            <a:r>
              <a:rPr lang="tr-TR" sz="2400" b="1" dirty="0">
                <a:solidFill>
                  <a:srgbClr val="A53010"/>
                </a:solidFill>
                <a:latin typeface="Times New Roman" panose="02020603050405020304" pitchFamily="18" charset="0"/>
                <a:cs typeface="Times New Roman" panose="02020603050405020304" pitchFamily="18" charset="0"/>
              </a:rPr>
              <a:t>İSTANBUL METRO HARITASI – METRO MAP</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8653" y="1034726"/>
            <a:ext cx="9191967" cy="5770988"/>
          </a:xfrm>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83850" y="52286"/>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106372"/>
      </p:ext>
    </p:extLst>
  </p:cSld>
  <p:clrMapOvr>
    <a:masterClrMapping/>
  </p:clrMapOvr>
  <mc:AlternateContent xmlns:mc="http://schemas.openxmlformats.org/markup-compatibility/2006" xmlns:p14="http://schemas.microsoft.com/office/powerpoint/2010/main">
    <mc:Choice Requires="p14">
      <p:transition p14:dur="0" advTm="12200"/>
    </mc:Choice>
    <mc:Fallback xmlns="">
      <p:transition advTm="122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F2E081B-CB5A-48B7-A440-B179A2EFB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3650279" cy="1259894"/>
          </a:xfrm>
        </p:spPr>
        <p:txBody>
          <a:bodyPr vert="horz" lIns="91440" tIns="45720" rIns="91440" bIns="45720" rtlCol="0" anchor="t">
            <a:normAutofit/>
          </a:bodyPr>
          <a:lstStyle/>
          <a:p>
            <a:r>
              <a:rPr lang="en-US" b="1"/>
              <a:t>AYASOFYA – HAGIA SOPHIA</a:t>
            </a:r>
          </a:p>
        </p:txBody>
      </p:sp>
      <p:sp>
        <p:nvSpPr>
          <p:cNvPr id="15" name="Rectangle 14">
            <a:extLst>
              <a:ext uri="{FF2B5EF4-FFF2-40B4-BE49-F238E27FC236}">
                <a16:creationId xmlns:a16="http://schemas.microsoft.com/office/drawing/2014/main" id="{012F442E-AE2B-4E8D-B609-E1E0A01DA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7" name="Rectangle 6"/>
          <p:cNvSpPr/>
          <p:nvPr/>
        </p:nvSpPr>
        <p:spPr>
          <a:xfrm>
            <a:off x="649225" y="2133600"/>
            <a:ext cx="3650278" cy="3759253"/>
          </a:xfrm>
          <a:prstGeom prst="rect">
            <a:avLst/>
          </a:prstGeom>
        </p:spPr>
        <p:txBody>
          <a:bodyPr vert="horz" lIns="91440" tIns="45720" rIns="91440" bIns="45720" rtlCol="0">
            <a:normAutofit/>
          </a:bodyPr>
          <a:lstStyle/>
          <a:p>
            <a:pPr marL="171450" indent="-171450">
              <a:lnSpc>
                <a:spcPct val="90000"/>
              </a:lnSpc>
              <a:spcBef>
                <a:spcPts val="1000"/>
              </a:spcBef>
              <a:buClr>
                <a:schemeClr val="accent1"/>
              </a:buClr>
              <a:buFont typeface="Wingdings 3" charset="2"/>
              <a:buChar char=""/>
            </a:pPr>
            <a:endParaRPr lang="en-US" sz="7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endParaRPr lang="en-US" sz="7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endParaRPr lang="en-US" sz="7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r>
              <a:rPr lang="en-US" sz="700" b="1">
                <a:solidFill>
                  <a:schemeClr val="tx1">
                    <a:lumMod val="75000"/>
                    <a:lumOff val="25000"/>
                  </a:schemeClr>
                </a:solidFill>
              </a:rPr>
              <a:t>(Yunanca: Αγιά Σοφιά, tam adı: Ναός τῆς Ἁγίας τοῦ Θεοῦ Σοφίας, Latince: Sancta Sophia ya da Sancta Sapientia),[2] Bizans İmparatoru I. Jüstinyen tarafından M.S. 532 – 537 yılları arasında İstanbul’un tarihi yarımadasındaki eski şehir merkezine inşa ettirilmiş bazilika planlı bir patrik katedrali olup, 1453 yılında İstanbul’un Türkler tarafından alınmasıyla Fatih Sultan Mehmet tarafından camiye dönüştürülmüştür ve günümüzde halen camii olarak hizmet vermektedir.[3][4] Ayasofya, mimari bakımdan, bazilika planı ile merkezî planı birleştiren, kubbeli bazilika tipinde bir yapı olup kubbe geçişi ve taşıyıcı sistem özellikleriyle mimarlık tarihinde önemli bir dönüm noktası olarak ele alınır.Ayasofya son düzenlemelerden sonra ibadethane olarak hizmet vermektedir.</a:t>
            </a:r>
            <a:r>
              <a:rPr lang="en-US" sz="700">
                <a:solidFill>
                  <a:schemeClr val="tx1">
                    <a:lumMod val="75000"/>
                    <a:lumOff val="25000"/>
                  </a:schemeClr>
                </a:solidFill>
              </a:rPr>
              <a:t> </a:t>
            </a:r>
            <a:r>
              <a:rPr lang="en-US" sz="700" b="1">
                <a:solidFill>
                  <a:schemeClr val="tx1">
                    <a:lumMod val="75000"/>
                    <a:lumOff val="25000"/>
                  </a:schemeClr>
                </a:solidFill>
              </a:rPr>
              <a:t>Ayasofya, cami olarak 20 bin kişinin aynı anda namaz kılabileceği bir kapasiteye sahip.</a:t>
            </a:r>
          </a:p>
          <a:p>
            <a:pPr>
              <a:lnSpc>
                <a:spcPct val="90000"/>
              </a:lnSpc>
              <a:spcBef>
                <a:spcPts val="1000"/>
              </a:spcBef>
              <a:buClr>
                <a:schemeClr val="accent1"/>
              </a:buClr>
              <a:buFont typeface="Wingdings 3" charset="2"/>
              <a:buChar char=""/>
            </a:pPr>
            <a:endParaRPr lang="en-US" sz="7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r>
              <a:rPr lang="en-US" sz="700" b="1">
                <a:solidFill>
                  <a:schemeClr val="tx1">
                    <a:lumMod val="75000"/>
                    <a:lumOff val="25000"/>
                  </a:schemeClr>
                </a:solidFill>
              </a:rPr>
              <a:t>Hagia Sophia (Greek: Αγιά Σοφιά, full name: Ναός τῆς Ἁγίας τοῦ Θεοῦ Σοφίας, Latin: Sancta Sophia or Sancta Sapientia) is a historic architectural marvel located in the historical peninsula of Istanbul, Turkey. It was built by the Byzantine Emperor Justinian I between 532 and 537 AD. Originally, it was constructed as a basilica-style patriarchal cathedral and is renowned for its architectural significance. In 1453, after the conquest of Constantinople (Istanbul) by the Ottomans, it was converted into a mosque by Fatih Sultan Mehmet (Mehmet the Conqueror). Hagia Sophia served as a mosque for centuries until it was transformed into a museum. Today it serves as a mosque again.Hagia Sophia is notable in architectural history for its unique combination of basilica and central plan architectural elements, featuring a domed basilica with a revolutionary dome structure and supporting system. This landmark has played a significant role in the development of architectural design and engineering. As a mosque, Hagia Sophia has a capacity for 20,000 people to pray at the same time. Hagia Sophia serves as a place of worship after the last arrangements.</a:t>
            </a:r>
          </a:p>
        </p:txBody>
      </p:sp>
      <p:pic>
        <p:nvPicPr>
          <p:cNvPr id="5" name="Drawing 10" descr="cc051584-bfc6-4fdb-bd00-de2f75d473b1.jpg"/>
          <p:cNvPicPr/>
          <p:nvPr/>
        </p:nvPicPr>
        <p:blipFill>
          <a:blip r:embed="rId2"/>
          <a:stretch>
            <a:fillRect/>
          </a:stretch>
        </p:blipFill>
        <p:spPr>
          <a:xfrm>
            <a:off x="4654295" y="792999"/>
            <a:ext cx="3360173" cy="2240115"/>
          </a:xfrm>
          <a:prstGeom prst="rect">
            <a:avLst/>
          </a:prstGeom>
        </p:spPr>
      </p:pic>
      <p:pic>
        <p:nvPicPr>
          <p:cNvPr id="4" name="Drawing 9" descr="772bf33b-289a-40b8-ad94-2c8238bf907f.jpg"/>
          <p:cNvPicPr>
            <a:picLocks noGrp="1"/>
          </p:cNvPicPr>
          <p:nvPr>
            <p:ph idx="1"/>
          </p:nvPr>
        </p:nvPicPr>
        <p:blipFill>
          <a:blip r:embed="rId3"/>
          <a:stretch>
            <a:fillRect/>
          </a:stretch>
        </p:blipFill>
        <p:spPr>
          <a:xfrm>
            <a:off x="4654295" y="3670626"/>
            <a:ext cx="3360173" cy="1898497"/>
          </a:xfrm>
          <a:prstGeom prst="rect">
            <a:avLst/>
          </a:prstGeom>
        </p:spPr>
      </p:pic>
      <p:pic>
        <p:nvPicPr>
          <p:cNvPr id="6" name="Drawing 11" descr="b1b606d2-0eef-453b-9a6e-058577d08033.jpg"/>
          <p:cNvPicPr/>
          <p:nvPr/>
        </p:nvPicPr>
        <p:blipFill>
          <a:blip r:embed="rId4"/>
          <a:stretch>
            <a:fillRect/>
          </a:stretch>
        </p:blipFill>
        <p:spPr>
          <a:xfrm>
            <a:off x="8178194" y="1364547"/>
            <a:ext cx="3394926" cy="3803838"/>
          </a:xfrm>
          <a:prstGeom prst="rect">
            <a:avLst/>
          </a:prstGeom>
        </p:spPr>
      </p:pic>
      <p:sp>
        <p:nvSpPr>
          <p:cNvPr id="17" name="Freeform 11">
            <a:extLst>
              <a:ext uri="{FF2B5EF4-FFF2-40B4-BE49-F238E27FC236}">
                <a16:creationId xmlns:a16="http://schemas.microsoft.com/office/drawing/2014/main" id="{85667E18-65F1-4B6C-B237-5784682F8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842386" y="197708"/>
            <a:ext cx="2207924" cy="778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64986"/>
      </p:ext>
    </p:extLst>
  </p:cSld>
  <p:clrMapOvr>
    <a:masterClrMapping/>
  </p:clrMapOvr>
  <mc:AlternateContent xmlns:mc="http://schemas.openxmlformats.org/markup-compatibility/2006" xmlns:p14="http://schemas.microsoft.com/office/powerpoint/2010/main">
    <mc:Choice Requires="p14">
      <p:transition p14:dur="0" advTm="12840"/>
    </mc:Choice>
    <mc:Fallback xmlns="">
      <p:transition advTm="1284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064" y="511277"/>
            <a:ext cx="9969909" cy="1278194"/>
          </a:xfrm>
        </p:spPr>
        <p:txBody>
          <a:bodyPr>
            <a:noAutofit/>
          </a:bodyPr>
          <a:lstStyle/>
          <a:p>
            <a:pPr algn="ctr"/>
            <a:r>
              <a:rPr lang="tr-TR" sz="2400" b="1" dirty="0">
                <a:solidFill>
                  <a:srgbClr val="A53010"/>
                </a:solidFill>
                <a:latin typeface="Times New Roman" panose="02020603050405020304" pitchFamily="18" charset="0"/>
                <a:cs typeface="Times New Roman" panose="02020603050405020304" pitchFamily="18" charset="0"/>
              </a:rPr>
              <a:t>İSTANBUL BİSİKLET HARİTASI - ISTANBUL CYCLING  MAP</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8828" y="1239366"/>
            <a:ext cx="8705562" cy="5421538"/>
          </a:xfrm>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39031" y="31784"/>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613408"/>
      </p:ext>
    </p:extLst>
  </p:cSld>
  <p:clrMapOvr>
    <a:masterClrMapping/>
  </p:clrMapOvr>
  <mc:AlternateContent xmlns:mc="http://schemas.openxmlformats.org/markup-compatibility/2006" xmlns:p14="http://schemas.microsoft.com/office/powerpoint/2010/main">
    <mc:Choice Requires="p14">
      <p:transition p14:dur="0" advTm="11631"/>
    </mc:Choice>
    <mc:Fallback xmlns="">
      <p:transition advTm="1163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122" y="491612"/>
            <a:ext cx="7346879" cy="481781"/>
          </a:xfrm>
        </p:spPr>
        <p:txBody>
          <a:bodyPr>
            <a:noAutofit/>
          </a:bodyPr>
          <a:lstStyle/>
          <a:p>
            <a:pPr algn="ctr"/>
            <a:r>
              <a:rPr lang="tr-TR" sz="2400" b="1" dirty="0">
                <a:solidFill>
                  <a:srgbClr val="A53010"/>
                </a:solidFill>
                <a:latin typeface="Times New Roman" panose="02020603050405020304" pitchFamily="18" charset="0"/>
                <a:cs typeface="Times New Roman" panose="02020603050405020304" pitchFamily="18" charset="0"/>
              </a:rPr>
              <a:t>İSPARK BİSİKLET VE SCOOTER</a:t>
            </a:r>
          </a:p>
        </p:txBody>
      </p:sp>
      <p:pic>
        <p:nvPicPr>
          <p:cNvPr id="1026" name="Picture 2" descr="https://www.cyclistmag.com.tr/wp-content/uploads/2019/11/IMG_9161-1-1024x68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0465" y="1105330"/>
            <a:ext cx="3805883" cy="2191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757085" y="3549445"/>
            <a:ext cx="10717160" cy="2970044"/>
          </a:xfrm>
          <a:prstGeom prst="rect">
            <a:avLst/>
          </a:prstGeom>
        </p:spPr>
        <p:txBody>
          <a:bodyPr wrap="square">
            <a:spAutoFit/>
          </a:bodyPr>
          <a:lstStyle/>
          <a:p>
            <a:pPr marL="171450" indent="-171450">
              <a:buFont typeface="Wingdings" panose="05000000000000000000" pitchFamily="2" charset="2"/>
              <a:buChar char="Ø"/>
            </a:pPr>
            <a:r>
              <a:rPr lang="tr-TR" sz="1100" b="1" dirty="0">
                <a:solidFill>
                  <a:srgbClr val="000000"/>
                </a:solidFill>
                <a:latin typeface="Times New Roman" panose="02020603050405020304" pitchFamily="18" charset="0"/>
                <a:cs typeface="Times New Roman" panose="02020603050405020304" pitchFamily="18" charset="0"/>
              </a:rPr>
              <a:t>Örneğin; iki adet bisiklet kiralamak istendi. Bisiklet başına hesaba *** TL’lik bir bloke konuyor. Limitinizin ***TL’sine bloke konulduktan sonra cep telefonu bilginizi alıyor ve kredi kartınızı herhangi bir şifre girmeksizin geri alıyorsunuz. Bu aşamadan sonra cep telefonunuza bir kiralama şifresi geliyor. Bu şifre ile beraber park ünitesine giderek bisikleti alabiliyorsunuz. Bisikleti iki saat kullandığınızı varsayalım. İki saat sonra bisikleti park yerine götürdünüz. 2 saat kullanım ücreti (XXTL/1 bisiklet) bloke edilen XXTL’den düşülüyor. Kalan bakiyenin blokesini sistemsel olarak ertesi gün gece saat 23:00’de serbest bırakıyoruz. Paranız bankanızın iade sürecine bağlı olarak size geri ödeniyor. </a:t>
            </a:r>
          </a:p>
          <a:p>
            <a:endParaRPr lang="tr-TR" sz="1100" b="1"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Ø"/>
            </a:pPr>
            <a:r>
              <a:rPr lang="tr-TR" sz="1100" b="1" dirty="0">
                <a:latin typeface="Times New Roman" panose="02020603050405020304" pitchFamily="18" charset="0"/>
                <a:cs typeface="Times New Roman" panose="02020603050405020304" pitchFamily="18" charset="0"/>
              </a:rPr>
              <a:t>Elektrikli  scooter kiralama yapabilmek için telefonlarınıza scoteer markasının uygulamasını indirmeniz gerekmektedir. Uygulama üzerinden gerekli kayıt bilgilerinizi doldurup banka ya da kredi kartınızı uygulamaya tanımladığınız taktirde üye işlemleriniz tamamlanır ve kiralamaya hazır duruma gelirsiniz.</a:t>
            </a:r>
            <a:r>
              <a:rPr lang="en-US" sz="1100" b="1" dirty="0">
                <a:latin typeface="Times New Roman" panose="02020603050405020304" pitchFamily="18" charset="0"/>
                <a:cs typeface="Times New Roman" panose="02020603050405020304" pitchFamily="18" charset="0"/>
              </a:rPr>
              <a:t> </a:t>
            </a:r>
            <a:endParaRPr lang="tr-TR" sz="1100" b="1" dirty="0">
              <a:latin typeface="Times New Roman" panose="02020603050405020304" pitchFamily="18" charset="0"/>
              <a:cs typeface="Times New Roman" panose="02020603050405020304" pitchFamily="18" charset="0"/>
            </a:endParaRPr>
          </a:p>
          <a:p>
            <a:endParaRPr lang="tr-TR" sz="1100" b="1"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Ø"/>
            </a:pPr>
            <a:r>
              <a:rPr lang="en-US" sz="1100" b="1" dirty="0">
                <a:latin typeface="Times New Roman" panose="02020603050405020304" pitchFamily="18" charset="0"/>
                <a:cs typeface="Times New Roman" panose="02020603050405020304" pitchFamily="18" charset="0"/>
              </a:rPr>
              <a:t>For example; two bicycles were wanted to be rented. A block of ***TL is placed on the account per bicycle. After ***TL of your limit is blocked, you get your cell phone information and get your credit card back without entering any password. After this stage, you receive a rental password on your cell phone. With this code, you can go to the parking unit and pick up the bike. Suppose you use the bike for two hours. After two hours, you take the bike back to the parking lot. The 2-hour usage fee (XXTL/1 bike) is deducted from the blocked XXTL. We systematically unblock the remaining balance at 23:00 the next day at night. Your money is paid back to you depending on your bank's refund process. </a:t>
            </a:r>
            <a:endParaRPr lang="tr-TR" sz="1100" b="1" dirty="0">
              <a:latin typeface="Times New Roman" panose="02020603050405020304" pitchFamily="18" charset="0"/>
              <a:cs typeface="Times New Roman" panose="02020603050405020304" pitchFamily="18" charset="0"/>
            </a:endParaRPr>
          </a:p>
          <a:p>
            <a:endParaRPr lang="tr-TR" sz="1100" b="1"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Ø"/>
            </a:pPr>
            <a:r>
              <a:rPr lang="en-US" sz="1100" b="1" dirty="0">
                <a:latin typeface="Times New Roman" panose="02020603050405020304" pitchFamily="18" charset="0"/>
                <a:cs typeface="Times New Roman" panose="02020603050405020304" pitchFamily="18" charset="0"/>
              </a:rPr>
              <a:t>In order to rent an electric scooter, you need to download the </a:t>
            </a:r>
            <a:r>
              <a:rPr lang="en-US" sz="1100" b="1" dirty="0" err="1">
                <a:latin typeface="Times New Roman" panose="02020603050405020304" pitchFamily="18" charset="0"/>
                <a:cs typeface="Times New Roman" panose="02020603050405020304" pitchFamily="18" charset="0"/>
              </a:rPr>
              <a:t>scoteer</a:t>
            </a:r>
            <a:r>
              <a:rPr lang="en-US" sz="1100" b="1" dirty="0">
                <a:latin typeface="Times New Roman" panose="02020603050405020304" pitchFamily="18" charset="0"/>
                <a:cs typeface="Times New Roman" panose="02020603050405020304" pitchFamily="18" charset="0"/>
              </a:rPr>
              <a:t> brand's application to your phones. If you fill in your required registration information through the application and define your debit or credit card to the application, your member transactions are completed and you are ready to rent.</a:t>
            </a:r>
            <a:endParaRPr lang="tr-TR" sz="1100" b="1" dirty="0">
              <a:solidFill>
                <a:srgbClr val="000000"/>
              </a:solidFill>
              <a:latin typeface="Times New Roman" panose="02020603050405020304" pitchFamily="18" charset="0"/>
              <a:cs typeface="Times New Roman" panose="02020603050405020304" pitchFamily="18" charset="0"/>
            </a:endParaRPr>
          </a:p>
        </p:txBody>
      </p:sp>
      <p:pic>
        <p:nvPicPr>
          <p:cNvPr id="1028" name="Picture 4" descr="İstanbul'da scooterlar için ücret tarifesi ve hız sınırı belli oldu -  Evren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955" y="1105330"/>
            <a:ext cx="3674076" cy="2191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039031" y="31784"/>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392790"/>
      </p:ext>
    </p:extLst>
  </p:cSld>
  <p:clrMapOvr>
    <a:masterClrMapping/>
  </p:clrMapOvr>
  <mc:AlternateContent xmlns:mc="http://schemas.openxmlformats.org/markup-compatibility/2006" xmlns:p14="http://schemas.microsoft.com/office/powerpoint/2010/main">
    <mc:Choice Requires="p14">
      <p:transition p14:dur="0" advTm="12631"/>
    </mc:Choice>
    <mc:Fallback xmlns="">
      <p:transition advTm="1263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43835"/>
            <a:ext cx="10953345" cy="734938"/>
          </a:xfrm>
        </p:spPr>
        <p:txBody>
          <a:bodyPr>
            <a:normAutofit fontScale="90000"/>
          </a:bodyPr>
          <a:lstStyle/>
          <a:p>
            <a:pPr algn="ctr"/>
            <a:r>
              <a:rPr lang="tr-TR" sz="2400" b="1" dirty="0">
                <a:solidFill>
                  <a:srgbClr val="A53010"/>
                </a:solidFill>
                <a:latin typeface="Times New Roman" panose="02020603050405020304" pitchFamily="18" charset="0"/>
                <a:cs typeface="Times New Roman" panose="02020603050405020304" pitchFamily="18" charset="0"/>
              </a:rPr>
              <a:t>HAVAALANI ULAŞIM – </a:t>
            </a:r>
            <a:br>
              <a:rPr lang="tr-TR" sz="2400" b="1" dirty="0">
                <a:solidFill>
                  <a:srgbClr val="A53010"/>
                </a:solidFill>
                <a:latin typeface="Times New Roman" panose="02020603050405020304" pitchFamily="18" charset="0"/>
                <a:cs typeface="Times New Roman" panose="02020603050405020304" pitchFamily="18" charset="0"/>
              </a:rPr>
            </a:br>
            <a:r>
              <a:rPr lang="tr-TR" sz="2400" b="1" dirty="0">
                <a:solidFill>
                  <a:srgbClr val="A53010"/>
                </a:solidFill>
                <a:latin typeface="Times New Roman" panose="02020603050405020304" pitchFamily="18" charset="0"/>
                <a:cs typeface="Times New Roman" panose="02020603050405020304" pitchFamily="18" charset="0"/>
              </a:rPr>
              <a:t>AIRPORT TRANSPORTAISON İSTANBUL  AIRPORT</a:t>
            </a:r>
          </a:p>
        </p:txBody>
      </p:sp>
      <p:pic>
        <p:nvPicPr>
          <p:cNvPr id="1027" name="Picture 3" descr="Istanbul Havalimanı Havaist İETT Güzergah Haritas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4582" y="1534334"/>
            <a:ext cx="7922836" cy="5028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78507" y="128187"/>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360498"/>
      </p:ext>
    </p:extLst>
  </p:cSld>
  <p:clrMapOvr>
    <a:masterClrMapping/>
  </p:clrMapOvr>
  <mc:AlternateContent xmlns:mc="http://schemas.openxmlformats.org/markup-compatibility/2006" xmlns:p14="http://schemas.microsoft.com/office/powerpoint/2010/main">
    <mc:Choice Requires="p14">
      <p:transition p14:dur="0" advTm="12104"/>
    </mc:Choice>
    <mc:Fallback xmlns="">
      <p:transition advTm="1210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6750" y="1488333"/>
            <a:ext cx="9809471" cy="4649490"/>
          </a:xfrm>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39031" y="31784"/>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000289"/>
      </p:ext>
    </p:extLst>
  </p:cSld>
  <p:clrMapOvr>
    <a:masterClrMapping/>
  </p:clrMapOvr>
  <mc:AlternateContent xmlns:mc="http://schemas.openxmlformats.org/markup-compatibility/2006" xmlns:p14="http://schemas.microsoft.com/office/powerpoint/2010/main">
    <mc:Choice Requires="p14">
      <p:transition p14:dur="0" advTm="12598"/>
    </mc:Choice>
    <mc:Fallback xmlns="">
      <p:transition advTm="1259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928" y="747251"/>
            <a:ext cx="7101073" cy="580103"/>
          </a:xfrm>
        </p:spPr>
        <p:txBody>
          <a:bodyPr>
            <a:normAutofit fontScale="90000"/>
          </a:bodyPr>
          <a:lstStyle/>
          <a:p>
            <a:pPr algn="ctr"/>
            <a:r>
              <a:rPr lang="tr-TR" sz="2400" b="1" dirty="0">
                <a:solidFill>
                  <a:srgbClr val="A53010"/>
                </a:solidFill>
                <a:latin typeface="Times New Roman" panose="02020603050405020304" pitchFamily="18" charset="0"/>
                <a:cs typeface="Times New Roman" panose="02020603050405020304" pitchFamily="18" charset="0"/>
              </a:rPr>
              <a:t>HAVAİST DURAKLARI - HAVAIST STOPS</a:t>
            </a:r>
            <a:br>
              <a:rPr lang="tr-TR" sz="2400" b="1" dirty="0">
                <a:solidFill>
                  <a:srgbClr val="A53010"/>
                </a:solidFill>
                <a:latin typeface="Times New Roman" panose="02020603050405020304" pitchFamily="18" charset="0"/>
                <a:cs typeface="Times New Roman" panose="02020603050405020304" pitchFamily="18" charset="0"/>
              </a:rPr>
            </a:br>
            <a:endParaRPr lang="tr-TR" sz="2400" b="1" dirty="0">
              <a:solidFill>
                <a:srgbClr val="A53010"/>
              </a:solidFill>
              <a:latin typeface="Times New Roman" panose="02020603050405020304" pitchFamily="18" charset="0"/>
              <a:cs typeface="Times New Roman" panose="02020603050405020304" pitchFamily="18" charset="0"/>
            </a:endParaRP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2062" y="1541804"/>
            <a:ext cx="10279300" cy="4807113"/>
          </a:xfrm>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39031" y="19162"/>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963633"/>
      </p:ext>
    </p:extLst>
  </p:cSld>
  <p:clrMapOvr>
    <a:masterClrMapping/>
  </p:clrMapOvr>
  <mc:AlternateContent xmlns:mc="http://schemas.openxmlformats.org/markup-compatibility/2006" xmlns:p14="http://schemas.microsoft.com/office/powerpoint/2010/main">
    <mc:Choice Requires="p14">
      <p:transition p14:dur="0" advTm="12079"/>
    </mc:Choice>
    <mc:Fallback xmlns="">
      <p:transition advTm="1207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76649"/>
            <a:ext cx="8596668" cy="332349"/>
          </a:xfrm>
        </p:spPr>
        <p:txBody>
          <a:bodyPr>
            <a:normAutofit fontScale="90000"/>
          </a:bodyPr>
          <a:lstStyle/>
          <a:p>
            <a:pPr lvl="0" defTabSz="914400" eaLnBrk="0" fontAlgn="base" hangingPunct="0">
              <a:spcAft>
                <a:spcPct val="0"/>
              </a:spcAft>
            </a:pPr>
            <a:br>
              <a:rPr lang="tr-TR" altLang="tr-TR" dirty="0">
                <a:solidFill>
                  <a:schemeClr val="tx1"/>
                </a:solidFill>
                <a:latin typeface="Arial" panose="020B0604020202020204" pitchFamily="34" charset="0"/>
              </a:rPr>
            </a:br>
            <a:endParaRPr lang="tr-TR" dirty="0"/>
          </a:p>
        </p:txBody>
      </p:sp>
      <p:sp>
        <p:nvSpPr>
          <p:cNvPr id="6" name="Content Placeholder 5"/>
          <p:cNvSpPr>
            <a:spLocks noGrp="1"/>
          </p:cNvSpPr>
          <p:nvPr>
            <p:ph idx="1"/>
          </p:nvPr>
        </p:nvSpPr>
        <p:spPr>
          <a:xfrm>
            <a:off x="487864" y="6161901"/>
            <a:ext cx="8596667" cy="436607"/>
          </a:xfrm>
        </p:spPr>
        <p:txBody>
          <a:bodyPr>
            <a:normAutofit/>
          </a:bodyPr>
          <a:lstStyle/>
          <a:p>
            <a:pPr marL="0" indent="0">
              <a:buNone/>
            </a:pPr>
            <a:r>
              <a:rPr lang="tr-TR" dirty="0"/>
              <a:t>.</a:t>
            </a:r>
          </a:p>
        </p:txBody>
      </p:sp>
      <p:pic>
        <p:nvPicPr>
          <p:cNvPr id="2053" name="Picture 5" descr="https://www.sabihagokcen.aero/images/content/ulasim-haritasi-2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391" y="1070042"/>
            <a:ext cx="9305092" cy="5255571"/>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a:stretch>
            <a:fillRect/>
          </a:stretch>
        </p:blipFill>
        <p:spPr>
          <a:xfrm>
            <a:off x="10060473" y="93866"/>
            <a:ext cx="2060627" cy="731583"/>
          </a:xfrm>
          <a:prstGeom prst="rect">
            <a:avLst/>
          </a:prstGeom>
        </p:spPr>
      </p:pic>
    </p:spTree>
    <p:extLst>
      <p:ext uri="{BB962C8B-B14F-4D97-AF65-F5344CB8AC3E}">
        <p14:creationId xmlns:p14="http://schemas.microsoft.com/office/powerpoint/2010/main" val="2829524783"/>
      </p:ext>
    </p:extLst>
  </p:cSld>
  <p:clrMapOvr>
    <a:masterClrMapping/>
  </p:clrMapOvr>
  <mc:AlternateContent xmlns:mc="http://schemas.openxmlformats.org/markup-compatibility/2006" xmlns:p14="http://schemas.microsoft.com/office/powerpoint/2010/main">
    <mc:Choice Requires="p14">
      <p:transition p14:dur="0" advTm="13279"/>
    </mc:Choice>
    <mc:Fallback xmlns="">
      <p:transition advTm="13279"/>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502" y="294968"/>
            <a:ext cx="6255499" cy="533067"/>
          </a:xfrm>
        </p:spPr>
        <p:txBody>
          <a:bodyPr>
            <a:normAutofit/>
          </a:bodyPr>
          <a:lstStyle/>
          <a:p>
            <a:pPr algn="ctr"/>
            <a:r>
              <a:rPr lang="tr-TR" sz="2400" b="1" dirty="0">
                <a:solidFill>
                  <a:srgbClr val="FF0000"/>
                </a:solidFill>
                <a:latin typeface="Times New Roman" panose="02020603050405020304" pitchFamily="18" charset="0"/>
                <a:cs typeface="Times New Roman" panose="02020603050405020304" pitchFamily="18" charset="0"/>
              </a:rPr>
              <a:t>HAVABUS SAATLERİ</a:t>
            </a:r>
          </a:p>
        </p:txBody>
      </p:sp>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6292" y="929614"/>
            <a:ext cx="9223722" cy="5376165"/>
          </a:xfrm>
        </p:spPr>
      </p:pic>
      <p:pic>
        <p:nvPicPr>
          <p:cNvPr id="7" name="Resim 6"/>
          <p:cNvPicPr>
            <a:picLocks noChangeAspect="1"/>
          </p:cNvPicPr>
          <p:nvPr/>
        </p:nvPicPr>
        <p:blipFill>
          <a:blip r:embed="rId3"/>
          <a:stretch>
            <a:fillRect/>
          </a:stretch>
        </p:blipFill>
        <p:spPr>
          <a:xfrm>
            <a:off x="10060473" y="93866"/>
            <a:ext cx="2060627" cy="731583"/>
          </a:xfrm>
          <a:prstGeom prst="rect">
            <a:avLst/>
          </a:prstGeom>
        </p:spPr>
      </p:pic>
    </p:spTree>
    <p:extLst>
      <p:ext uri="{BB962C8B-B14F-4D97-AF65-F5344CB8AC3E}">
        <p14:creationId xmlns:p14="http://schemas.microsoft.com/office/powerpoint/2010/main" val="3518631113"/>
      </p:ext>
    </p:extLst>
  </p:cSld>
  <p:clrMapOvr>
    <a:masterClrMapping/>
  </p:clrMapOvr>
  <mc:AlternateContent xmlns:mc="http://schemas.openxmlformats.org/markup-compatibility/2006" xmlns:p14="http://schemas.microsoft.com/office/powerpoint/2010/main">
    <mc:Choice Requires="p14">
      <p:transition p14:dur="0" advTm="12336"/>
    </mc:Choice>
    <mc:Fallback xmlns="">
      <p:transition advTm="1233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554" y="511277"/>
            <a:ext cx="6727447" cy="428346"/>
          </a:xfrm>
        </p:spPr>
        <p:txBody>
          <a:bodyPr>
            <a:normAutofit fontScale="90000"/>
          </a:bodyPr>
          <a:lstStyle/>
          <a:p>
            <a:pPr algn="ctr"/>
            <a:r>
              <a:rPr lang="tr-TR" sz="2400" b="1" dirty="0">
                <a:solidFill>
                  <a:srgbClr val="FF0000"/>
                </a:solidFill>
                <a:latin typeface="Times New Roman" panose="02020603050405020304" pitchFamily="18" charset="0"/>
                <a:cs typeface="Times New Roman" panose="02020603050405020304" pitchFamily="18" charset="0"/>
              </a:rPr>
              <a:t>İETT</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217" y="939623"/>
            <a:ext cx="10769789" cy="5538998"/>
          </a:xfrm>
        </p:spPr>
      </p:pic>
      <p:pic>
        <p:nvPicPr>
          <p:cNvPr id="6" name="Resim 5"/>
          <p:cNvPicPr>
            <a:picLocks noChangeAspect="1"/>
          </p:cNvPicPr>
          <p:nvPr/>
        </p:nvPicPr>
        <p:blipFill>
          <a:blip r:embed="rId3"/>
          <a:stretch>
            <a:fillRect/>
          </a:stretch>
        </p:blipFill>
        <p:spPr>
          <a:xfrm>
            <a:off x="10030976" y="50723"/>
            <a:ext cx="2060627" cy="731583"/>
          </a:xfrm>
          <a:prstGeom prst="rect">
            <a:avLst/>
          </a:prstGeom>
        </p:spPr>
      </p:pic>
    </p:spTree>
    <p:extLst>
      <p:ext uri="{BB962C8B-B14F-4D97-AF65-F5344CB8AC3E}">
        <p14:creationId xmlns:p14="http://schemas.microsoft.com/office/powerpoint/2010/main" val="2102595555"/>
      </p:ext>
    </p:extLst>
  </p:cSld>
  <p:clrMapOvr>
    <a:masterClrMapping/>
  </p:clrMapOvr>
  <mc:AlternateContent xmlns:mc="http://schemas.openxmlformats.org/markup-compatibility/2006" xmlns:p14="http://schemas.microsoft.com/office/powerpoint/2010/main">
    <mc:Choice Requires="p14">
      <p:transition p14:dur="0" advTm="11830"/>
    </mc:Choice>
    <mc:Fallback xmlns="">
      <p:transition advTm="1183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896" y="304799"/>
            <a:ext cx="8330105" cy="403123"/>
          </a:xfrm>
        </p:spPr>
        <p:txBody>
          <a:bodyPr>
            <a:noAutofit/>
          </a:bodyPr>
          <a:lstStyle/>
          <a:p>
            <a:pPr algn="ctr"/>
            <a:r>
              <a:rPr lang="tr-TR" sz="2400" b="1" dirty="0">
                <a:solidFill>
                  <a:srgbClr val="A53010"/>
                </a:solidFill>
                <a:latin typeface="Times New Roman" panose="02020603050405020304" pitchFamily="18" charset="0"/>
                <a:cs typeface="Times New Roman" panose="02020603050405020304" pitchFamily="18" charset="0"/>
              </a:rPr>
              <a:t>İSTANBUL AVLAK HARİTASI</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2044" y="1222865"/>
            <a:ext cx="5921966" cy="3319954"/>
          </a:xfrm>
        </p:spPr>
      </p:pic>
      <p:pic>
        <p:nvPicPr>
          <p:cNvPr id="6" name="Resim 5"/>
          <p:cNvPicPr>
            <a:picLocks noChangeAspect="1"/>
          </p:cNvPicPr>
          <p:nvPr/>
        </p:nvPicPr>
        <p:blipFill>
          <a:blip r:embed="rId3"/>
          <a:stretch>
            <a:fillRect/>
          </a:stretch>
        </p:blipFill>
        <p:spPr>
          <a:xfrm>
            <a:off x="10060473" y="93866"/>
            <a:ext cx="2060627" cy="731583"/>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763" y="4815443"/>
            <a:ext cx="3100476" cy="2081720"/>
          </a:xfrm>
          <a:prstGeom prst="rect">
            <a:avLst/>
          </a:prstGeom>
        </p:spPr>
      </p:pic>
      <p:sp>
        <p:nvSpPr>
          <p:cNvPr id="5" name="Metin kutusu 4">
            <a:extLst>
              <a:ext uri="{FF2B5EF4-FFF2-40B4-BE49-F238E27FC236}">
                <a16:creationId xmlns:a16="http://schemas.microsoft.com/office/drawing/2014/main" id="{871860CB-C898-9C89-AE38-B4801C4B3B4D}"/>
              </a:ext>
            </a:extLst>
          </p:cNvPr>
          <p:cNvSpPr txBox="1"/>
          <p:nvPr/>
        </p:nvSpPr>
        <p:spPr>
          <a:xfrm>
            <a:off x="664723" y="1385861"/>
            <a:ext cx="4646579" cy="5693866"/>
          </a:xfrm>
          <a:prstGeom prst="rect">
            <a:avLst/>
          </a:prstGeom>
          <a:noFill/>
        </p:spPr>
        <p:txBody>
          <a:bodyPr wrap="square">
            <a:spAutoFit/>
          </a:bodyPr>
          <a:lstStyle/>
          <a:p>
            <a:r>
              <a:rPr lang="tr-TR" sz="1400" b="1" dirty="0">
                <a:solidFill>
                  <a:schemeClr val="tx1">
                    <a:lumMod val="75000"/>
                    <a:lumOff val="25000"/>
                  </a:schemeClr>
                </a:solidFill>
                <a:latin typeface="Times New Roman" panose="02020603050405020304" pitchFamily="18" charset="0"/>
                <a:cs typeface="Times New Roman" panose="02020603050405020304" pitchFamily="18" charset="0"/>
              </a:rPr>
              <a:t>Bu harita 22 sayılı merkez Av komisyonu kararına göre ava açık ve kapalı sahaları göstermek için bilgi amaçlı basılmıştır.</a:t>
            </a:r>
          </a:p>
          <a:p>
            <a:r>
              <a:rPr lang="tr-TR" sz="1400" b="1" dirty="0">
                <a:solidFill>
                  <a:schemeClr val="tx1">
                    <a:lumMod val="75000"/>
                    <a:lumOff val="25000"/>
                  </a:schemeClr>
                </a:solidFill>
                <a:latin typeface="Times New Roman" panose="02020603050405020304" pitchFamily="18" charset="0"/>
                <a:cs typeface="Times New Roman" panose="02020603050405020304" pitchFamily="18" charset="0"/>
              </a:rPr>
              <a:t>Bu haritadaki mülki sınırları dışındaki bölümler komşu illere ait sahaları göstermektedir.</a:t>
            </a:r>
          </a:p>
          <a:p>
            <a:r>
              <a:rPr lang="tr-TR" sz="1400" b="1" dirty="0">
                <a:solidFill>
                  <a:schemeClr val="tx1">
                    <a:lumMod val="75000"/>
                    <a:lumOff val="25000"/>
                  </a:schemeClr>
                </a:solidFill>
                <a:latin typeface="Times New Roman" panose="02020603050405020304" pitchFamily="18" charset="0"/>
                <a:cs typeface="Times New Roman" panose="02020603050405020304" pitchFamily="18" charset="0"/>
              </a:rPr>
              <a:t>Ava yasak sahaların bu kararda yazılı ola sınırları geçerlidir. Bu sınırlar ile ava açık ve kapalı alanları gösterir. Haritalar arasındaki farklılığın olması durumunda kararda belirten sınırları gösterir harita esastır.</a:t>
            </a:r>
          </a:p>
          <a:p>
            <a:r>
              <a:rPr lang="tr-TR" sz="1400" b="1" dirty="0">
                <a:solidFill>
                  <a:schemeClr val="tx1">
                    <a:lumMod val="75000"/>
                    <a:lumOff val="25000"/>
                  </a:schemeClr>
                </a:solidFill>
                <a:latin typeface="Times New Roman" panose="02020603050405020304" pitchFamily="18" charset="0"/>
                <a:cs typeface="Times New Roman" panose="02020603050405020304" pitchFamily="18" charset="0"/>
              </a:rPr>
              <a:t>Bu haritaya </a:t>
            </a:r>
            <a:r>
              <a:rPr lang="tr-TR" sz="1400" b="1" dirty="0">
                <a:solidFill>
                  <a:schemeClr val="tx1">
                    <a:lumMod val="75000"/>
                    <a:lumOff val="25000"/>
                  </a:schemeClr>
                </a:solidFill>
                <a:latin typeface="Times New Roman" panose="02020603050405020304" pitchFamily="18" charset="0"/>
                <a:cs typeface="Times New Roman" panose="02020603050405020304" pitchFamily="18" charset="0"/>
                <a:hlinkClick r:id="rId5"/>
              </a:rPr>
              <a:t>www.avlakharitaları.tarimorman.gov.tr</a:t>
            </a:r>
            <a:r>
              <a:rPr lang="tr-TR" sz="1400" b="1" dirty="0">
                <a:solidFill>
                  <a:schemeClr val="tx1">
                    <a:lumMod val="75000"/>
                    <a:lumOff val="25000"/>
                  </a:schemeClr>
                </a:solidFill>
                <a:latin typeface="Times New Roman" panose="02020603050405020304" pitchFamily="18" charset="0"/>
                <a:cs typeface="Times New Roman" panose="02020603050405020304" pitchFamily="18" charset="0"/>
              </a:rPr>
              <a:t>	 adresinden ulaşabiliriz.</a:t>
            </a:r>
          </a:p>
          <a:p>
            <a:endParaRPr lang="tr-TR" sz="1400" b="1"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This map was printed for informational purposes to show the areas open and closed to hunting according to the decision of the Central Hunting Commission numbered 22.</a:t>
            </a:r>
          </a:p>
          <a:p>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The sections outside the territorial borders on this map show the areas belonging to neighboring provinces.</a:t>
            </a:r>
          </a:p>
          <a:p>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The limits of hunting prohibited areas written in this decision are valid. These boundaries show the open and closed areas for hunting. In case of differences between maps, the map showing the boundaries specified in the decision is essential.</a:t>
            </a:r>
          </a:p>
          <a:p>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We can access this map at </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hlinkClick r:id="rId5"/>
              </a:rPr>
              <a:t>www.avlakharitaları.tarimorman.gov.tr</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a:t>
            </a:r>
            <a:r>
              <a:rPr lang="tr-TR" sz="1400" b="1" dirty="0">
                <a:solidFill>
                  <a:schemeClr val="tx1">
                    <a:lumMod val="75000"/>
                    <a:lumOff val="2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18709518"/>
      </p:ext>
    </p:extLst>
  </p:cSld>
  <p:clrMapOvr>
    <a:masterClrMapping/>
  </p:clrMapOvr>
  <mc:AlternateContent xmlns:mc="http://schemas.openxmlformats.org/markup-compatibility/2006" xmlns:p14="http://schemas.microsoft.com/office/powerpoint/2010/main">
    <mc:Choice Requires="p14">
      <p:transition p14:dur="0" advTm="12058"/>
    </mc:Choice>
    <mc:Fallback xmlns="">
      <p:transition advTm="12058"/>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1194" y="2468314"/>
            <a:ext cx="2969343" cy="3382297"/>
          </a:xfrm>
        </p:spPr>
        <p:txBody>
          <a:bodyPr>
            <a:noAutofit/>
          </a:bodyPr>
          <a:lstStyle/>
          <a:p>
            <a:pPr algn="ctr"/>
            <a:r>
              <a:rPr lang="pt-BR" sz="1600" b="1" dirty="0">
                <a:solidFill>
                  <a:srgbClr val="A53010"/>
                </a:solidFill>
                <a:latin typeface="Times New Roman" panose="02020603050405020304" pitchFamily="18" charset="0"/>
                <a:cs typeface="Times New Roman" panose="02020603050405020304" pitchFamily="18" charset="0"/>
              </a:rPr>
              <a:t>1 N İ S A N</a:t>
            </a:r>
            <a:r>
              <a:rPr lang="tr-TR" sz="1600" b="1" dirty="0">
                <a:solidFill>
                  <a:srgbClr val="A53010"/>
                </a:solidFill>
                <a:latin typeface="Times New Roman" panose="02020603050405020304" pitchFamily="18" charset="0"/>
                <a:cs typeface="Times New Roman" panose="02020603050405020304" pitchFamily="18" charset="0"/>
              </a:rPr>
              <a:t> </a:t>
            </a:r>
            <a:br>
              <a:rPr lang="tr-TR" sz="1600" b="1" dirty="0">
                <a:solidFill>
                  <a:srgbClr val="A53010"/>
                </a:solidFill>
                <a:latin typeface="Times New Roman" panose="02020603050405020304" pitchFamily="18" charset="0"/>
                <a:cs typeface="Times New Roman" panose="02020603050405020304" pitchFamily="18" charset="0"/>
              </a:rPr>
            </a:br>
            <a:r>
              <a:rPr lang="pt-BR" sz="1600" b="1" dirty="0">
                <a:solidFill>
                  <a:srgbClr val="A53010"/>
                </a:solidFill>
                <a:latin typeface="Times New Roman" panose="02020603050405020304" pitchFamily="18" charset="0"/>
                <a:cs typeface="Times New Roman" panose="02020603050405020304" pitchFamily="18" charset="0"/>
              </a:rPr>
              <a:t> 2 0 2 </a:t>
            </a:r>
            <a:r>
              <a:rPr lang="tr-TR" sz="1600" b="1" dirty="0">
                <a:solidFill>
                  <a:srgbClr val="A53010"/>
                </a:solidFill>
                <a:latin typeface="Times New Roman" panose="02020603050405020304" pitchFamily="18" charset="0"/>
                <a:cs typeface="Times New Roman" panose="02020603050405020304" pitchFamily="18" charset="0"/>
              </a:rPr>
              <a:t>4</a:t>
            </a:r>
            <a:r>
              <a:rPr lang="pt-BR" sz="1600" b="1" dirty="0">
                <a:solidFill>
                  <a:srgbClr val="A53010"/>
                </a:solidFill>
                <a:latin typeface="Times New Roman" panose="02020603050405020304" pitchFamily="18" charset="0"/>
                <a:cs typeface="Times New Roman" panose="02020603050405020304" pitchFamily="18" charset="0"/>
              </a:rPr>
              <a:t> </a:t>
            </a:r>
            <a:r>
              <a:rPr lang="tr-TR" sz="1600" b="1" dirty="0">
                <a:solidFill>
                  <a:srgbClr val="A53010"/>
                </a:solidFill>
                <a:latin typeface="Times New Roman" panose="02020603050405020304" pitchFamily="18" charset="0"/>
                <a:cs typeface="Times New Roman" panose="02020603050405020304" pitchFamily="18" charset="0"/>
              </a:rPr>
              <a:t> </a:t>
            </a:r>
            <a:r>
              <a:rPr lang="pt-BR" sz="1600" b="1" dirty="0">
                <a:solidFill>
                  <a:srgbClr val="A53010"/>
                </a:solidFill>
                <a:latin typeface="Times New Roman" panose="02020603050405020304" pitchFamily="18" charset="0"/>
                <a:cs typeface="Times New Roman" panose="02020603050405020304" pitchFamily="18" charset="0"/>
              </a:rPr>
              <a:t>- </a:t>
            </a:r>
            <a:r>
              <a:rPr lang="tr-TR" sz="1600" b="1" dirty="0">
                <a:solidFill>
                  <a:srgbClr val="A53010"/>
                </a:solidFill>
                <a:latin typeface="Times New Roman" panose="02020603050405020304" pitchFamily="18" charset="0"/>
                <a:cs typeface="Times New Roman" panose="02020603050405020304" pitchFamily="18" charset="0"/>
              </a:rPr>
              <a:t> </a:t>
            </a:r>
            <a:r>
              <a:rPr lang="pt-BR" sz="1600" b="1" dirty="0">
                <a:solidFill>
                  <a:srgbClr val="A53010"/>
                </a:solidFill>
                <a:latin typeface="Times New Roman" panose="02020603050405020304" pitchFamily="18" charset="0"/>
                <a:cs typeface="Times New Roman" panose="02020603050405020304" pitchFamily="18" charset="0"/>
              </a:rPr>
              <a:t>3 1 M A R T 2 0 2 </a:t>
            </a:r>
            <a:r>
              <a:rPr lang="tr-TR" sz="1600" b="1" dirty="0">
                <a:solidFill>
                  <a:srgbClr val="A53010"/>
                </a:solidFill>
                <a:latin typeface="Times New Roman" panose="02020603050405020304" pitchFamily="18" charset="0"/>
                <a:cs typeface="Times New Roman" panose="02020603050405020304" pitchFamily="18" charset="0"/>
              </a:rPr>
              <a:t>5</a:t>
            </a:r>
            <a:r>
              <a:rPr lang="pt-BR" sz="1600" b="1" dirty="0">
                <a:solidFill>
                  <a:srgbClr val="A53010"/>
                </a:solidFill>
                <a:latin typeface="Times New Roman" panose="02020603050405020304" pitchFamily="18" charset="0"/>
                <a:cs typeface="Times New Roman" panose="02020603050405020304" pitchFamily="18" charset="0"/>
              </a:rPr>
              <a:t> </a:t>
            </a:r>
            <a:br>
              <a:rPr lang="tr-TR" sz="1600" b="1" dirty="0">
                <a:solidFill>
                  <a:srgbClr val="A53010"/>
                </a:solidFill>
                <a:latin typeface="Times New Roman" panose="02020603050405020304" pitchFamily="18" charset="0"/>
                <a:cs typeface="Times New Roman" panose="02020603050405020304" pitchFamily="18" charset="0"/>
              </a:rPr>
            </a:br>
            <a:r>
              <a:rPr lang="pt-BR" sz="1600" b="1" dirty="0">
                <a:solidFill>
                  <a:srgbClr val="A53010"/>
                </a:solidFill>
                <a:latin typeface="Times New Roman" panose="02020603050405020304" pitchFamily="18" charset="0"/>
                <a:cs typeface="Times New Roman" panose="02020603050405020304" pitchFamily="18" charset="0"/>
              </a:rPr>
              <a:t>AV TURİZMİ UYGULAMA </a:t>
            </a:r>
            <a:r>
              <a:rPr lang="tr-TR" sz="1600" b="1" dirty="0">
                <a:solidFill>
                  <a:srgbClr val="A53010"/>
                </a:solidFill>
                <a:latin typeface="Times New Roman" panose="02020603050405020304" pitchFamily="18" charset="0"/>
                <a:cs typeface="Times New Roman" panose="02020603050405020304" pitchFamily="18" charset="0"/>
              </a:rPr>
              <a:t> </a:t>
            </a:r>
            <a:r>
              <a:rPr lang="pt-BR" sz="1600" b="1" dirty="0">
                <a:solidFill>
                  <a:srgbClr val="A53010"/>
                </a:solidFill>
                <a:latin typeface="Times New Roman" panose="02020603050405020304" pitchFamily="18" charset="0"/>
                <a:cs typeface="Times New Roman" panose="02020603050405020304" pitchFamily="18" charset="0"/>
              </a:rPr>
              <a:t>TALİMATI</a:t>
            </a:r>
            <a:endParaRPr lang="tr-TR" sz="1600" b="1" dirty="0">
              <a:solidFill>
                <a:srgbClr val="A5301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013" y="236287"/>
            <a:ext cx="4406630" cy="6614507"/>
          </a:xfrm>
        </p:spPr>
      </p:pic>
      <p:pic>
        <p:nvPicPr>
          <p:cNvPr id="6" name="Resim 5"/>
          <p:cNvPicPr>
            <a:picLocks noChangeAspect="1"/>
          </p:cNvPicPr>
          <p:nvPr/>
        </p:nvPicPr>
        <p:blipFill>
          <a:blip r:embed="rId3"/>
          <a:stretch>
            <a:fillRect/>
          </a:stretch>
        </p:blipFill>
        <p:spPr>
          <a:xfrm>
            <a:off x="10060473" y="93866"/>
            <a:ext cx="2060627" cy="731583"/>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643" y="275972"/>
            <a:ext cx="4406630" cy="6587867"/>
          </a:xfrm>
          <a:prstGeom prst="rect">
            <a:avLst/>
          </a:prstGeom>
        </p:spPr>
      </p:pic>
    </p:spTree>
    <p:extLst>
      <p:ext uri="{BB962C8B-B14F-4D97-AF65-F5344CB8AC3E}">
        <p14:creationId xmlns:p14="http://schemas.microsoft.com/office/powerpoint/2010/main" val="1792841816"/>
      </p:ext>
    </p:extLst>
  </p:cSld>
  <p:clrMapOvr>
    <a:masterClrMapping/>
  </p:clrMapOvr>
  <mc:AlternateContent xmlns:mc="http://schemas.openxmlformats.org/markup-compatibility/2006" xmlns:p14="http://schemas.microsoft.com/office/powerpoint/2010/main">
    <mc:Choice Requires="p14">
      <p:transition p14:dur="0" advTm="11600"/>
    </mc:Choice>
    <mc:Fallback xmlns="">
      <p:transition advTm="116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0" name="Rectangle 14">
            <a:extLst>
              <a:ext uri="{FF2B5EF4-FFF2-40B4-BE49-F238E27FC236}">
                <a16:creationId xmlns:a16="http://schemas.microsoft.com/office/drawing/2014/main" id="{B67D2132-90B3-413F-897F-473BEF0E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4" name="Group 16">
            <a:extLst>
              <a:ext uri="{FF2B5EF4-FFF2-40B4-BE49-F238E27FC236}">
                <a16:creationId xmlns:a16="http://schemas.microsoft.com/office/drawing/2014/main" id="{74460720-66DC-4234-912F-937B6FDB87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03450" y="228600"/>
            <a:ext cx="2851523" cy="6638625"/>
            <a:chOff x="2487613" y="285750"/>
            <a:chExt cx="2428875" cy="5654676"/>
          </a:xfrm>
        </p:grpSpPr>
        <p:sp>
          <p:nvSpPr>
            <p:cNvPr id="18" name="Freeform 11">
              <a:extLst>
                <a:ext uri="{FF2B5EF4-FFF2-40B4-BE49-F238E27FC236}">
                  <a16:creationId xmlns:a16="http://schemas.microsoft.com/office/drawing/2014/main" id="{C4A88BE6-B5A4-499E-98EB-107227BE6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tr-TR"/>
            </a:p>
          </p:txBody>
        </p:sp>
        <p:sp>
          <p:nvSpPr>
            <p:cNvPr id="46" name="Freeform 12">
              <a:extLst>
                <a:ext uri="{FF2B5EF4-FFF2-40B4-BE49-F238E27FC236}">
                  <a16:creationId xmlns:a16="http://schemas.microsoft.com/office/drawing/2014/main" id="{19B837A7-4D48-4393-8A43-A10CB8CCF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tr-TR"/>
            </a:p>
          </p:txBody>
        </p:sp>
        <p:sp>
          <p:nvSpPr>
            <p:cNvPr id="20" name="Freeform 13">
              <a:extLst>
                <a:ext uri="{FF2B5EF4-FFF2-40B4-BE49-F238E27FC236}">
                  <a16:creationId xmlns:a16="http://schemas.microsoft.com/office/drawing/2014/main" id="{6B6E76C6-E75F-496A-AFCF-915BD84C5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tr-TR"/>
            </a:p>
          </p:txBody>
        </p:sp>
        <p:sp>
          <p:nvSpPr>
            <p:cNvPr id="21" name="Freeform 14">
              <a:extLst>
                <a:ext uri="{FF2B5EF4-FFF2-40B4-BE49-F238E27FC236}">
                  <a16:creationId xmlns:a16="http://schemas.microsoft.com/office/drawing/2014/main" id="{E0EE5DC6-334C-4AD9-8208-AF34D0BA5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tr-TR"/>
            </a:p>
          </p:txBody>
        </p:sp>
        <p:sp>
          <p:nvSpPr>
            <p:cNvPr id="22" name="Freeform 15">
              <a:extLst>
                <a:ext uri="{FF2B5EF4-FFF2-40B4-BE49-F238E27FC236}">
                  <a16:creationId xmlns:a16="http://schemas.microsoft.com/office/drawing/2014/main" id="{04DAFE7F-972B-4CD7-A330-F5C48C1BE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tr-TR"/>
            </a:p>
          </p:txBody>
        </p:sp>
        <p:sp>
          <p:nvSpPr>
            <p:cNvPr id="23" name="Freeform 16">
              <a:extLst>
                <a:ext uri="{FF2B5EF4-FFF2-40B4-BE49-F238E27FC236}">
                  <a16:creationId xmlns:a16="http://schemas.microsoft.com/office/drawing/2014/main" id="{B0B1B88F-EEB4-4B36-A880-8E99E4149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tr-TR"/>
            </a:p>
          </p:txBody>
        </p:sp>
        <p:sp>
          <p:nvSpPr>
            <p:cNvPr id="24" name="Freeform 17">
              <a:extLst>
                <a:ext uri="{FF2B5EF4-FFF2-40B4-BE49-F238E27FC236}">
                  <a16:creationId xmlns:a16="http://schemas.microsoft.com/office/drawing/2014/main" id="{7819C65F-DFE8-4983-AD05-4469DAD7D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tr-TR"/>
            </a:p>
          </p:txBody>
        </p:sp>
        <p:sp>
          <p:nvSpPr>
            <p:cNvPr id="25" name="Freeform 18">
              <a:extLst>
                <a:ext uri="{FF2B5EF4-FFF2-40B4-BE49-F238E27FC236}">
                  <a16:creationId xmlns:a16="http://schemas.microsoft.com/office/drawing/2014/main" id="{A5D8FC94-2A52-411C-A5A4-D49C6D68D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tr-TR"/>
            </a:p>
          </p:txBody>
        </p:sp>
        <p:sp>
          <p:nvSpPr>
            <p:cNvPr id="26" name="Freeform 19">
              <a:extLst>
                <a:ext uri="{FF2B5EF4-FFF2-40B4-BE49-F238E27FC236}">
                  <a16:creationId xmlns:a16="http://schemas.microsoft.com/office/drawing/2014/main" id="{89FFCABD-9508-45D5-B3BB-36762A9A0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tr-TR"/>
            </a:p>
          </p:txBody>
        </p:sp>
        <p:sp>
          <p:nvSpPr>
            <p:cNvPr id="27" name="Freeform 20">
              <a:extLst>
                <a:ext uri="{FF2B5EF4-FFF2-40B4-BE49-F238E27FC236}">
                  <a16:creationId xmlns:a16="http://schemas.microsoft.com/office/drawing/2014/main" id="{6105C770-5740-4BBE-B06B-85A2D57DA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tr-TR"/>
            </a:p>
          </p:txBody>
        </p:sp>
        <p:sp>
          <p:nvSpPr>
            <p:cNvPr id="28" name="Freeform 21">
              <a:extLst>
                <a:ext uri="{FF2B5EF4-FFF2-40B4-BE49-F238E27FC236}">
                  <a16:creationId xmlns:a16="http://schemas.microsoft.com/office/drawing/2014/main" id="{4B43C6F7-D9BA-4DC1-B8D8-5EAD633C91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tr-TR"/>
            </a:p>
          </p:txBody>
        </p:sp>
        <p:sp>
          <p:nvSpPr>
            <p:cNvPr id="29" name="Freeform 22">
              <a:extLst>
                <a:ext uri="{FF2B5EF4-FFF2-40B4-BE49-F238E27FC236}">
                  <a16:creationId xmlns:a16="http://schemas.microsoft.com/office/drawing/2014/main" id="{3876E60C-4CD7-481B-B5AA-AA4D49B3E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tr-TR"/>
            </a:p>
          </p:txBody>
        </p:sp>
      </p:grpSp>
      <p:grpSp>
        <p:nvGrpSpPr>
          <p:cNvPr id="31" name="Group 30">
            <a:extLst>
              <a:ext uri="{FF2B5EF4-FFF2-40B4-BE49-F238E27FC236}">
                <a16:creationId xmlns:a16="http://schemas.microsoft.com/office/drawing/2014/main" id="{CA97D299-8731-402D-984F-517FCAC32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30665" y="-786"/>
            <a:ext cx="2356675" cy="6854040"/>
            <a:chOff x="6627813" y="194833"/>
            <a:chExt cx="1952625" cy="5678918"/>
          </a:xfrm>
        </p:grpSpPr>
        <p:sp>
          <p:nvSpPr>
            <p:cNvPr id="32" name="Freeform 27">
              <a:extLst>
                <a:ext uri="{FF2B5EF4-FFF2-40B4-BE49-F238E27FC236}">
                  <a16:creationId xmlns:a16="http://schemas.microsoft.com/office/drawing/2014/main" id="{D775DAB2-C7D4-471E-9FA3-9D4D2A818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tr-TR"/>
            </a:p>
          </p:txBody>
        </p:sp>
        <p:sp>
          <p:nvSpPr>
            <p:cNvPr id="33" name="Freeform 28">
              <a:extLst>
                <a:ext uri="{FF2B5EF4-FFF2-40B4-BE49-F238E27FC236}">
                  <a16:creationId xmlns:a16="http://schemas.microsoft.com/office/drawing/2014/main" id="{4A9E67DE-26CC-4E04-B898-CC2AF716F4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tr-TR"/>
            </a:p>
          </p:txBody>
        </p:sp>
        <p:sp>
          <p:nvSpPr>
            <p:cNvPr id="34" name="Freeform 29">
              <a:extLst>
                <a:ext uri="{FF2B5EF4-FFF2-40B4-BE49-F238E27FC236}">
                  <a16:creationId xmlns:a16="http://schemas.microsoft.com/office/drawing/2014/main" id="{B6C5A859-3F59-4BE1-B8F9-9F17C4138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tr-TR"/>
            </a:p>
          </p:txBody>
        </p:sp>
        <p:sp>
          <p:nvSpPr>
            <p:cNvPr id="35" name="Freeform 30">
              <a:extLst>
                <a:ext uri="{FF2B5EF4-FFF2-40B4-BE49-F238E27FC236}">
                  <a16:creationId xmlns:a16="http://schemas.microsoft.com/office/drawing/2014/main" id="{70F23C6F-8DC0-4347-AE98-33C019D3AD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tr-TR"/>
            </a:p>
          </p:txBody>
        </p:sp>
        <p:sp>
          <p:nvSpPr>
            <p:cNvPr id="36" name="Freeform 31">
              <a:extLst>
                <a:ext uri="{FF2B5EF4-FFF2-40B4-BE49-F238E27FC236}">
                  <a16:creationId xmlns:a16="http://schemas.microsoft.com/office/drawing/2014/main" id="{56B3A07F-E0ED-4BF9-B848-9E0D9A6EA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tr-TR"/>
            </a:p>
          </p:txBody>
        </p:sp>
        <p:sp>
          <p:nvSpPr>
            <p:cNvPr id="37" name="Freeform 32">
              <a:extLst>
                <a:ext uri="{FF2B5EF4-FFF2-40B4-BE49-F238E27FC236}">
                  <a16:creationId xmlns:a16="http://schemas.microsoft.com/office/drawing/2014/main" id="{D5FB69DA-15EA-4B7A-A8C1-0CC17E719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tr-TR"/>
            </a:p>
          </p:txBody>
        </p:sp>
        <p:sp>
          <p:nvSpPr>
            <p:cNvPr id="38" name="Freeform 33">
              <a:extLst>
                <a:ext uri="{FF2B5EF4-FFF2-40B4-BE49-F238E27FC236}">
                  <a16:creationId xmlns:a16="http://schemas.microsoft.com/office/drawing/2014/main" id="{35D11589-6D08-40A9-BD45-7570C30617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tr-TR"/>
            </a:p>
          </p:txBody>
        </p:sp>
        <p:sp>
          <p:nvSpPr>
            <p:cNvPr id="39" name="Freeform 34">
              <a:extLst>
                <a:ext uri="{FF2B5EF4-FFF2-40B4-BE49-F238E27FC236}">
                  <a16:creationId xmlns:a16="http://schemas.microsoft.com/office/drawing/2014/main" id="{9BD41F1A-2593-4ECF-A8D1-EEEF2A51F9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tr-TR"/>
            </a:p>
          </p:txBody>
        </p:sp>
        <p:sp>
          <p:nvSpPr>
            <p:cNvPr id="40" name="Freeform 35">
              <a:extLst>
                <a:ext uri="{FF2B5EF4-FFF2-40B4-BE49-F238E27FC236}">
                  <a16:creationId xmlns:a16="http://schemas.microsoft.com/office/drawing/2014/main" id="{127D0C29-A6BA-4571-A4B9-8E3B063BB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tr-TR"/>
            </a:p>
          </p:txBody>
        </p:sp>
        <p:sp>
          <p:nvSpPr>
            <p:cNvPr id="41" name="Freeform 36">
              <a:extLst>
                <a:ext uri="{FF2B5EF4-FFF2-40B4-BE49-F238E27FC236}">
                  <a16:creationId xmlns:a16="http://schemas.microsoft.com/office/drawing/2014/main" id="{FE263E04-8CE6-492B-8054-750BE660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tr-TR"/>
            </a:p>
          </p:txBody>
        </p:sp>
        <p:sp>
          <p:nvSpPr>
            <p:cNvPr id="42" name="Freeform 37">
              <a:extLst>
                <a:ext uri="{FF2B5EF4-FFF2-40B4-BE49-F238E27FC236}">
                  <a16:creationId xmlns:a16="http://schemas.microsoft.com/office/drawing/2014/main" id="{B8A8736B-9FE1-44BA-93AE-DFDCDBA1A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tr-TR"/>
            </a:p>
          </p:txBody>
        </p:sp>
        <p:sp>
          <p:nvSpPr>
            <p:cNvPr id="43" name="Freeform 38">
              <a:extLst>
                <a:ext uri="{FF2B5EF4-FFF2-40B4-BE49-F238E27FC236}">
                  <a16:creationId xmlns:a16="http://schemas.microsoft.com/office/drawing/2014/main" id="{CCAF27F2-5CE1-4905-AA97-37DA7A2B89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tr-TR"/>
            </a:p>
          </p:txBody>
        </p:sp>
      </p:grpSp>
      <p:sp>
        <p:nvSpPr>
          <p:cNvPr id="2" name="Title 1"/>
          <p:cNvSpPr>
            <a:spLocks noGrp="1"/>
          </p:cNvSpPr>
          <p:nvPr>
            <p:ph type="title"/>
          </p:nvPr>
        </p:nvSpPr>
        <p:spPr>
          <a:xfrm>
            <a:off x="4659519" y="770497"/>
            <a:ext cx="6845092" cy="1280890"/>
          </a:xfrm>
        </p:spPr>
        <p:txBody>
          <a:bodyPr vert="horz" lIns="91440" tIns="45720" rIns="91440" bIns="45720" rtlCol="0" anchor="t">
            <a:normAutofit/>
          </a:bodyPr>
          <a:lstStyle/>
          <a:p>
            <a:r>
              <a:rPr lang="en-US" b="1" dirty="0"/>
              <a:t>SULTANAHMET CAMİİ </a:t>
            </a:r>
            <a:br>
              <a:rPr lang="tr-TR" b="1" dirty="0"/>
            </a:br>
            <a:r>
              <a:rPr lang="en-US" b="1" dirty="0"/>
              <a:t> BLUE MOSQUE</a:t>
            </a:r>
          </a:p>
        </p:txBody>
      </p:sp>
      <p:sp>
        <p:nvSpPr>
          <p:cNvPr id="45" name="Rectangle 44">
            <a:extLst>
              <a:ext uri="{FF2B5EF4-FFF2-40B4-BE49-F238E27FC236}">
                <a16:creationId xmlns:a16="http://schemas.microsoft.com/office/drawing/2014/main" id="{F89BEA79-46CC-43BB-AE5B-360A20526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47" name="Freeform 11">
            <a:extLst>
              <a:ext uri="{FF2B5EF4-FFF2-40B4-BE49-F238E27FC236}">
                <a16:creationId xmlns:a16="http://schemas.microsoft.com/office/drawing/2014/main" id="{175A2659-4144-4C1E-8878-27313728F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tr-TR"/>
          </a:p>
        </p:txBody>
      </p:sp>
      <p:pic>
        <p:nvPicPr>
          <p:cNvPr id="5" name="Drawing 13" descr="fbda898a-cd61-4134-baa9-bf53ce267034.jpg"/>
          <p:cNvPicPr/>
          <p:nvPr/>
        </p:nvPicPr>
        <p:blipFill>
          <a:blip r:embed="rId2"/>
          <a:srcRect l="2117" r="17144" b="-1"/>
          <a:stretch/>
        </p:blipFill>
        <p:spPr>
          <a:xfrm>
            <a:off x="20" y="10"/>
            <a:ext cx="2725091" cy="2252958"/>
          </a:xfrm>
          <a:prstGeom prst="rect">
            <a:avLst/>
          </a:prstGeom>
        </p:spPr>
      </p:pic>
      <p:pic>
        <p:nvPicPr>
          <p:cNvPr id="4" name="Drawing 12" descr="601d0ca1-b151-4eb3-8972-aa41277777cc.jpg"/>
          <p:cNvPicPr>
            <a:picLocks noGrp="1"/>
          </p:cNvPicPr>
          <p:nvPr>
            <p:ph idx="1"/>
          </p:nvPr>
        </p:nvPicPr>
        <p:blipFill>
          <a:blip r:embed="rId3"/>
          <a:srcRect l="11608" r="7880" b="-6"/>
          <a:stretch/>
        </p:blipFill>
        <p:spPr>
          <a:xfrm>
            <a:off x="-2" y="2283086"/>
            <a:ext cx="2735480" cy="2268027"/>
          </a:xfrm>
          <a:prstGeom prst="rect">
            <a:avLst/>
          </a:prstGeom>
        </p:spPr>
      </p:pic>
      <p:cxnSp>
        <p:nvCxnSpPr>
          <p:cNvPr id="49" name="Straight Connector 48">
            <a:extLst>
              <a:ext uri="{FF2B5EF4-FFF2-40B4-BE49-F238E27FC236}">
                <a16:creationId xmlns:a16="http://schemas.microsoft.com/office/drawing/2014/main" id="{136B8927-2B3F-45D4-9D6E-09821808A4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268027"/>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pic>
        <p:nvPicPr>
          <p:cNvPr id="6" name="Drawing 14" descr="adecbb04-513b-4b0e-aba8-0c56ab93a68b.jpg"/>
          <p:cNvPicPr/>
          <p:nvPr/>
        </p:nvPicPr>
        <p:blipFill>
          <a:blip r:embed="rId4"/>
          <a:srcRect l="13271" r="8715" b="5"/>
          <a:stretch/>
        </p:blipFill>
        <p:spPr>
          <a:xfrm>
            <a:off x="3" y="4551114"/>
            <a:ext cx="2717601" cy="2316113"/>
          </a:xfrm>
          <a:prstGeom prst="rect">
            <a:avLst/>
          </a:prstGeom>
        </p:spPr>
      </p:pic>
      <p:cxnSp>
        <p:nvCxnSpPr>
          <p:cNvPr id="51" name="Straight Connector 50">
            <a:extLst>
              <a:ext uri="{FF2B5EF4-FFF2-40B4-BE49-F238E27FC236}">
                <a16:creationId xmlns:a16="http://schemas.microsoft.com/office/drawing/2014/main" id="{C2259EEE-A6C4-4945-8348-AE072983B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51114"/>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656667" y="2133600"/>
            <a:ext cx="6847944" cy="3777622"/>
          </a:xfrm>
          <a:prstGeom prst="rect">
            <a:avLst/>
          </a:prstGeom>
        </p:spPr>
        <p:txBody>
          <a:bodyPr vert="horz" lIns="91440" tIns="45720" rIns="91440" bIns="45720" rtlCol="0">
            <a:normAutofit/>
          </a:bodyPr>
          <a:lstStyle/>
          <a:p>
            <a:pPr marL="171450" indent="-171450">
              <a:lnSpc>
                <a:spcPct val="90000"/>
              </a:lnSpc>
              <a:spcBef>
                <a:spcPts val="1000"/>
              </a:spcBef>
              <a:buClr>
                <a:schemeClr val="accent1"/>
              </a:buClr>
              <a:buFont typeface="Wingdings 3" charset="2"/>
              <a:buChar char=""/>
            </a:pPr>
            <a:r>
              <a:rPr lang="en-US" sz="1400" b="1">
                <a:solidFill>
                  <a:schemeClr val="tx1">
                    <a:lumMod val="75000"/>
                    <a:lumOff val="25000"/>
                  </a:schemeClr>
                </a:solidFill>
              </a:rPr>
              <a:t>1609-1616 yılları arasında sultan I. Ahmet tarafından İstanbul’daki tarihî yarımadada, Mimar Sedefkâr Mehmet Ağa’ya yaptırılmıştır. [1] Cami mavi, yeşil ve beyaz renkli İznik çinileriyle bezendiği için ve yarım kubbeleri ve büyük kubbesinin içi de gene mavi ağırlıklı kalem işleri ile süslendiği için Avrupalılarca “Mavi Cami (Blue Mosque)” olarak adlandırılır. Ayasofya’nın 1934 yılında camiden müzeye dönüştürülmesiyle, İstanbul’un ana camii konumuna ulaşmıştır. Ayasofya, cami olarak 10 bin kişinin aynı anda namaz kılabileceği bir kapasiteye sahip.</a:t>
            </a:r>
          </a:p>
          <a:p>
            <a:pPr>
              <a:lnSpc>
                <a:spcPct val="90000"/>
              </a:lnSpc>
              <a:spcBef>
                <a:spcPts val="1000"/>
              </a:spcBef>
              <a:buClr>
                <a:schemeClr val="accent1"/>
              </a:buClr>
              <a:buFont typeface="Wingdings 3" charset="2"/>
              <a:buChar char=""/>
            </a:pPr>
            <a:endParaRPr lang="en-US" sz="14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endParaRPr lang="en-US" sz="14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r>
              <a:rPr lang="en-US" sz="1400" b="1">
                <a:solidFill>
                  <a:schemeClr val="tx1">
                    <a:lumMod val="75000"/>
                    <a:lumOff val="25000"/>
                  </a:schemeClr>
                </a:solidFill>
              </a:rPr>
              <a:t>The mosque was built by Sultan Ahmet I between 1609 and 1616 in Istanbul's historic peninsula and was designed by the architect Sedefkâr Mehmet Ağa. It is known as the "Blue Mosque" by Europeans because it is adorned with blue, green, and white Iznik tiles, and its half-domes and the interior of its central dome are decorated predominantly with bluethemed calligraphy and artwork. With Hagia Sophia being converted into a museum in 1934, the Blue Mosque has become one of Istanbul's primary mosques. As a mosque, Blue Mosque has a capacity for 10,000 people to pray at the same time.</a:t>
            </a:r>
          </a:p>
        </p:txBody>
      </p:sp>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842386" y="197708"/>
            <a:ext cx="2207924" cy="778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476963"/>
      </p:ext>
    </p:extLst>
  </p:cSld>
  <p:clrMapOvr>
    <a:masterClrMapping/>
  </p:clrMapOvr>
  <mc:AlternateContent xmlns:mc="http://schemas.openxmlformats.org/markup-compatibility/2006" xmlns:p14="http://schemas.microsoft.com/office/powerpoint/2010/main">
    <mc:Choice Requires="p14">
      <p:transition p14:dur="0" advTm="12509"/>
    </mc:Choice>
    <mc:Fallback xmlns="">
      <p:transition advTm="12509"/>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07092"/>
            <a:ext cx="8596668" cy="57665"/>
          </a:xfrm>
        </p:spPr>
        <p:txBody>
          <a:bodyPr>
            <a:normAutofit fontScale="90000"/>
          </a:bodyPr>
          <a:lstStyle/>
          <a:p>
            <a:r>
              <a:rPr lang="tr-TR" sz="800" dirty="0"/>
              <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573" y="339799"/>
            <a:ext cx="4896701" cy="6508386"/>
          </a:xfrm>
        </p:spPr>
      </p:pic>
      <p:pic>
        <p:nvPicPr>
          <p:cNvPr id="6" name="Resim 5"/>
          <p:cNvPicPr>
            <a:picLocks noChangeAspect="1"/>
          </p:cNvPicPr>
          <p:nvPr/>
        </p:nvPicPr>
        <p:blipFill>
          <a:blip r:embed="rId3"/>
          <a:stretch>
            <a:fillRect/>
          </a:stretch>
        </p:blipFill>
        <p:spPr>
          <a:xfrm>
            <a:off x="10060473" y="93866"/>
            <a:ext cx="2060627" cy="731583"/>
          </a:xfrm>
          <a:prstGeom prst="rect">
            <a:avLst/>
          </a:prstGeom>
        </p:spPr>
      </p:pic>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0217" y="339799"/>
            <a:ext cx="4391199" cy="6508386"/>
          </a:xfrm>
          <a:prstGeom prst="rect">
            <a:avLst/>
          </a:prstGeom>
        </p:spPr>
      </p:pic>
      <p:sp>
        <p:nvSpPr>
          <p:cNvPr id="3" name="Title 1">
            <a:extLst>
              <a:ext uri="{FF2B5EF4-FFF2-40B4-BE49-F238E27FC236}">
                <a16:creationId xmlns:a16="http://schemas.microsoft.com/office/drawing/2014/main" id="{C712FD1E-E5AE-2C90-FF14-017E9CDC2035}"/>
              </a:ext>
            </a:extLst>
          </p:cNvPr>
          <p:cNvSpPr txBox="1">
            <a:spLocks/>
          </p:cNvSpPr>
          <p:nvPr/>
        </p:nvSpPr>
        <p:spPr>
          <a:xfrm>
            <a:off x="9301194" y="2468314"/>
            <a:ext cx="2969343" cy="338229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t-BR" sz="1600" b="1" dirty="0">
                <a:solidFill>
                  <a:srgbClr val="A53010"/>
                </a:solidFill>
                <a:latin typeface="Times New Roman" panose="02020603050405020304" pitchFamily="18" charset="0"/>
                <a:cs typeface="Times New Roman" panose="02020603050405020304" pitchFamily="18" charset="0"/>
              </a:rPr>
              <a:t>1 N İ S A N</a:t>
            </a:r>
            <a:r>
              <a:rPr lang="tr-TR" sz="1600" b="1" dirty="0">
                <a:solidFill>
                  <a:srgbClr val="A53010"/>
                </a:solidFill>
                <a:latin typeface="Times New Roman" panose="02020603050405020304" pitchFamily="18" charset="0"/>
                <a:cs typeface="Times New Roman" panose="02020603050405020304" pitchFamily="18" charset="0"/>
              </a:rPr>
              <a:t> </a:t>
            </a:r>
            <a:br>
              <a:rPr lang="tr-TR" sz="1600" b="1" dirty="0">
                <a:solidFill>
                  <a:srgbClr val="A53010"/>
                </a:solidFill>
                <a:latin typeface="Times New Roman" panose="02020603050405020304" pitchFamily="18" charset="0"/>
                <a:cs typeface="Times New Roman" panose="02020603050405020304" pitchFamily="18" charset="0"/>
              </a:rPr>
            </a:br>
            <a:r>
              <a:rPr lang="pt-BR" sz="1600" b="1" dirty="0">
                <a:solidFill>
                  <a:srgbClr val="A53010"/>
                </a:solidFill>
                <a:latin typeface="Times New Roman" panose="02020603050405020304" pitchFamily="18" charset="0"/>
                <a:cs typeface="Times New Roman" panose="02020603050405020304" pitchFamily="18" charset="0"/>
              </a:rPr>
              <a:t> 2 0 2 </a:t>
            </a:r>
            <a:r>
              <a:rPr lang="tr-TR" sz="1600" b="1" dirty="0">
                <a:solidFill>
                  <a:srgbClr val="A53010"/>
                </a:solidFill>
                <a:latin typeface="Times New Roman" panose="02020603050405020304" pitchFamily="18" charset="0"/>
                <a:cs typeface="Times New Roman" panose="02020603050405020304" pitchFamily="18" charset="0"/>
              </a:rPr>
              <a:t>4</a:t>
            </a:r>
            <a:r>
              <a:rPr lang="pt-BR" sz="1600" b="1" dirty="0">
                <a:solidFill>
                  <a:srgbClr val="A53010"/>
                </a:solidFill>
                <a:latin typeface="Times New Roman" panose="02020603050405020304" pitchFamily="18" charset="0"/>
                <a:cs typeface="Times New Roman" panose="02020603050405020304" pitchFamily="18" charset="0"/>
              </a:rPr>
              <a:t> </a:t>
            </a:r>
            <a:r>
              <a:rPr lang="tr-TR" sz="1600" b="1" dirty="0">
                <a:solidFill>
                  <a:srgbClr val="A53010"/>
                </a:solidFill>
                <a:latin typeface="Times New Roman" panose="02020603050405020304" pitchFamily="18" charset="0"/>
                <a:cs typeface="Times New Roman" panose="02020603050405020304" pitchFamily="18" charset="0"/>
              </a:rPr>
              <a:t> </a:t>
            </a:r>
            <a:r>
              <a:rPr lang="pt-BR" sz="1600" b="1" dirty="0">
                <a:solidFill>
                  <a:srgbClr val="A53010"/>
                </a:solidFill>
                <a:latin typeface="Times New Roman" panose="02020603050405020304" pitchFamily="18" charset="0"/>
                <a:cs typeface="Times New Roman" panose="02020603050405020304" pitchFamily="18" charset="0"/>
              </a:rPr>
              <a:t>- </a:t>
            </a:r>
            <a:r>
              <a:rPr lang="tr-TR" sz="1600" b="1" dirty="0">
                <a:solidFill>
                  <a:srgbClr val="A53010"/>
                </a:solidFill>
                <a:latin typeface="Times New Roman" panose="02020603050405020304" pitchFamily="18" charset="0"/>
                <a:cs typeface="Times New Roman" panose="02020603050405020304" pitchFamily="18" charset="0"/>
              </a:rPr>
              <a:t> </a:t>
            </a:r>
            <a:r>
              <a:rPr lang="pt-BR" sz="1600" b="1" dirty="0">
                <a:solidFill>
                  <a:srgbClr val="A53010"/>
                </a:solidFill>
                <a:latin typeface="Times New Roman" panose="02020603050405020304" pitchFamily="18" charset="0"/>
                <a:cs typeface="Times New Roman" panose="02020603050405020304" pitchFamily="18" charset="0"/>
              </a:rPr>
              <a:t>3 1 M A R T 2 0 2 </a:t>
            </a:r>
            <a:r>
              <a:rPr lang="tr-TR" sz="1600" b="1" dirty="0">
                <a:solidFill>
                  <a:srgbClr val="A53010"/>
                </a:solidFill>
                <a:latin typeface="Times New Roman" panose="02020603050405020304" pitchFamily="18" charset="0"/>
                <a:cs typeface="Times New Roman" panose="02020603050405020304" pitchFamily="18" charset="0"/>
              </a:rPr>
              <a:t>5</a:t>
            </a:r>
            <a:r>
              <a:rPr lang="pt-BR" sz="1600" b="1" dirty="0">
                <a:solidFill>
                  <a:srgbClr val="A53010"/>
                </a:solidFill>
                <a:latin typeface="Times New Roman" panose="02020603050405020304" pitchFamily="18" charset="0"/>
                <a:cs typeface="Times New Roman" panose="02020603050405020304" pitchFamily="18" charset="0"/>
              </a:rPr>
              <a:t> </a:t>
            </a:r>
            <a:br>
              <a:rPr lang="tr-TR" sz="1600" b="1" dirty="0">
                <a:solidFill>
                  <a:srgbClr val="A53010"/>
                </a:solidFill>
                <a:latin typeface="Times New Roman" panose="02020603050405020304" pitchFamily="18" charset="0"/>
                <a:cs typeface="Times New Roman" panose="02020603050405020304" pitchFamily="18" charset="0"/>
              </a:rPr>
            </a:br>
            <a:r>
              <a:rPr lang="pt-BR" sz="1600" b="1" dirty="0">
                <a:solidFill>
                  <a:srgbClr val="A53010"/>
                </a:solidFill>
                <a:latin typeface="Times New Roman" panose="02020603050405020304" pitchFamily="18" charset="0"/>
                <a:cs typeface="Times New Roman" panose="02020603050405020304" pitchFamily="18" charset="0"/>
              </a:rPr>
              <a:t>AV TURİZMİ UYGULAMA </a:t>
            </a:r>
            <a:r>
              <a:rPr lang="tr-TR" sz="1600" b="1" dirty="0">
                <a:solidFill>
                  <a:srgbClr val="A53010"/>
                </a:solidFill>
                <a:latin typeface="Times New Roman" panose="02020603050405020304" pitchFamily="18" charset="0"/>
                <a:cs typeface="Times New Roman" panose="02020603050405020304" pitchFamily="18" charset="0"/>
              </a:rPr>
              <a:t> </a:t>
            </a:r>
            <a:r>
              <a:rPr lang="pt-BR" sz="1600" b="1" dirty="0">
                <a:solidFill>
                  <a:srgbClr val="A53010"/>
                </a:solidFill>
                <a:latin typeface="Times New Roman" panose="02020603050405020304" pitchFamily="18" charset="0"/>
                <a:cs typeface="Times New Roman" panose="02020603050405020304" pitchFamily="18" charset="0"/>
              </a:rPr>
              <a:t>TALİMATI</a:t>
            </a:r>
            <a:endParaRPr lang="tr-TR" sz="1600" b="1" dirty="0">
              <a:solidFill>
                <a:srgbClr val="A53010"/>
              </a:solidFill>
            </a:endParaRPr>
          </a:p>
        </p:txBody>
      </p:sp>
    </p:spTree>
    <p:extLst>
      <p:ext uri="{BB962C8B-B14F-4D97-AF65-F5344CB8AC3E}">
        <p14:creationId xmlns:p14="http://schemas.microsoft.com/office/powerpoint/2010/main" val="1837833921"/>
      </p:ext>
    </p:extLst>
  </p:cSld>
  <p:clrMapOvr>
    <a:masterClrMapping/>
  </p:clrMapOvr>
  <mc:AlternateContent xmlns:mc="http://schemas.openxmlformats.org/markup-compatibility/2006" xmlns:p14="http://schemas.microsoft.com/office/powerpoint/2010/main">
    <mc:Choice Requires="p14">
      <p:transition p14:dur="0" advTm="11822"/>
    </mc:Choice>
    <mc:Fallback xmlns="">
      <p:transition advTm="1182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15330"/>
            <a:ext cx="8596668" cy="65902"/>
          </a:xfrm>
        </p:spPr>
        <p:txBody>
          <a:bodyPr>
            <a:normAutofit fontScale="90000"/>
          </a:bodyPr>
          <a:lstStyle/>
          <a:p>
            <a:r>
              <a:rPr lang="tr-TR" sz="100" dirty="0"/>
              <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r="4368"/>
          <a:stretch/>
        </p:blipFill>
        <p:spPr>
          <a:xfrm>
            <a:off x="179401" y="2617"/>
            <a:ext cx="4684430" cy="6859638"/>
          </a:xfr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rcRect r="4066"/>
          <a:stretch/>
        </p:blipFill>
        <p:spPr>
          <a:xfrm>
            <a:off x="4863831" y="115330"/>
            <a:ext cx="4600065" cy="6627341"/>
          </a:xfrm>
          <a:prstGeom prst="rect">
            <a:avLst/>
          </a:prstGeom>
        </p:spPr>
      </p:pic>
      <p:pic>
        <p:nvPicPr>
          <p:cNvPr id="7" name="Resim 6"/>
          <p:cNvPicPr>
            <a:picLocks noChangeAspect="1"/>
          </p:cNvPicPr>
          <p:nvPr/>
        </p:nvPicPr>
        <p:blipFill>
          <a:blip r:embed="rId4"/>
          <a:stretch>
            <a:fillRect/>
          </a:stretch>
        </p:blipFill>
        <p:spPr>
          <a:xfrm>
            <a:off x="10060473" y="93866"/>
            <a:ext cx="2060627" cy="731583"/>
          </a:xfrm>
          <a:prstGeom prst="rect">
            <a:avLst/>
          </a:prstGeom>
        </p:spPr>
      </p:pic>
      <p:sp>
        <p:nvSpPr>
          <p:cNvPr id="3" name="Title 1">
            <a:extLst>
              <a:ext uri="{FF2B5EF4-FFF2-40B4-BE49-F238E27FC236}">
                <a16:creationId xmlns:a16="http://schemas.microsoft.com/office/drawing/2014/main" id="{BE5AA81D-572E-94AA-C0A2-BB421810174A}"/>
              </a:ext>
            </a:extLst>
          </p:cNvPr>
          <p:cNvSpPr txBox="1">
            <a:spLocks/>
          </p:cNvSpPr>
          <p:nvPr/>
        </p:nvSpPr>
        <p:spPr>
          <a:xfrm>
            <a:off x="9301194" y="2468314"/>
            <a:ext cx="2969343" cy="338229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t-BR" sz="1600" b="1">
                <a:solidFill>
                  <a:srgbClr val="A53010"/>
                </a:solidFill>
                <a:latin typeface="Times New Roman" panose="02020603050405020304" pitchFamily="18" charset="0"/>
                <a:cs typeface="Times New Roman" panose="02020603050405020304" pitchFamily="18" charset="0"/>
              </a:rPr>
              <a:t>1 N İ S A N</a:t>
            </a:r>
            <a:r>
              <a:rPr lang="tr-TR" sz="1600" b="1">
                <a:solidFill>
                  <a:srgbClr val="A53010"/>
                </a:solidFill>
                <a:latin typeface="Times New Roman" panose="02020603050405020304" pitchFamily="18" charset="0"/>
                <a:cs typeface="Times New Roman" panose="02020603050405020304" pitchFamily="18" charset="0"/>
              </a:rPr>
              <a:t> </a:t>
            </a:r>
            <a:br>
              <a:rPr lang="tr-TR" sz="1600" b="1">
                <a:solidFill>
                  <a:srgbClr val="A53010"/>
                </a:solidFill>
                <a:latin typeface="Times New Roman" panose="02020603050405020304" pitchFamily="18" charset="0"/>
                <a:cs typeface="Times New Roman" panose="02020603050405020304" pitchFamily="18" charset="0"/>
              </a:rPr>
            </a:br>
            <a:r>
              <a:rPr lang="pt-BR" sz="1600" b="1">
                <a:solidFill>
                  <a:srgbClr val="A53010"/>
                </a:solidFill>
                <a:latin typeface="Times New Roman" panose="02020603050405020304" pitchFamily="18" charset="0"/>
                <a:cs typeface="Times New Roman" panose="02020603050405020304" pitchFamily="18" charset="0"/>
              </a:rPr>
              <a:t> 2 0 2 </a:t>
            </a:r>
            <a:r>
              <a:rPr lang="tr-TR" sz="1600" b="1">
                <a:solidFill>
                  <a:srgbClr val="A53010"/>
                </a:solidFill>
                <a:latin typeface="Times New Roman" panose="02020603050405020304" pitchFamily="18" charset="0"/>
                <a:cs typeface="Times New Roman" panose="02020603050405020304" pitchFamily="18" charset="0"/>
              </a:rPr>
              <a:t>4</a:t>
            </a:r>
            <a:r>
              <a:rPr lang="pt-BR" sz="1600" b="1">
                <a:solidFill>
                  <a:srgbClr val="A53010"/>
                </a:solidFill>
                <a:latin typeface="Times New Roman" panose="02020603050405020304" pitchFamily="18" charset="0"/>
                <a:cs typeface="Times New Roman" panose="02020603050405020304" pitchFamily="18" charset="0"/>
              </a:rPr>
              <a:t> </a:t>
            </a:r>
            <a:r>
              <a:rPr lang="tr-TR" sz="1600" b="1">
                <a:solidFill>
                  <a:srgbClr val="A53010"/>
                </a:solidFill>
                <a:latin typeface="Times New Roman" panose="02020603050405020304" pitchFamily="18" charset="0"/>
                <a:cs typeface="Times New Roman" panose="02020603050405020304" pitchFamily="18" charset="0"/>
              </a:rPr>
              <a:t> </a:t>
            </a:r>
            <a:r>
              <a:rPr lang="pt-BR" sz="1600" b="1">
                <a:solidFill>
                  <a:srgbClr val="A53010"/>
                </a:solidFill>
                <a:latin typeface="Times New Roman" panose="02020603050405020304" pitchFamily="18" charset="0"/>
                <a:cs typeface="Times New Roman" panose="02020603050405020304" pitchFamily="18" charset="0"/>
              </a:rPr>
              <a:t>- </a:t>
            </a:r>
            <a:r>
              <a:rPr lang="tr-TR" sz="1600" b="1">
                <a:solidFill>
                  <a:srgbClr val="A53010"/>
                </a:solidFill>
                <a:latin typeface="Times New Roman" panose="02020603050405020304" pitchFamily="18" charset="0"/>
                <a:cs typeface="Times New Roman" panose="02020603050405020304" pitchFamily="18" charset="0"/>
              </a:rPr>
              <a:t> </a:t>
            </a:r>
            <a:r>
              <a:rPr lang="pt-BR" sz="1600" b="1">
                <a:solidFill>
                  <a:srgbClr val="A53010"/>
                </a:solidFill>
                <a:latin typeface="Times New Roman" panose="02020603050405020304" pitchFamily="18" charset="0"/>
                <a:cs typeface="Times New Roman" panose="02020603050405020304" pitchFamily="18" charset="0"/>
              </a:rPr>
              <a:t>3 1 M A R T 2 0 2 </a:t>
            </a:r>
            <a:r>
              <a:rPr lang="tr-TR" sz="1600" b="1">
                <a:solidFill>
                  <a:srgbClr val="A53010"/>
                </a:solidFill>
                <a:latin typeface="Times New Roman" panose="02020603050405020304" pitchFamily="18" charset="0"/>
                <a:cs typeface="Times New Roman" panose="02020603050405020304" pitchFamily="18" charset="0"/>
              </a:rPr>
              <a:t>5</a:t>
            </a:r>
            <a:r>
              <a:rPr lang="pt-BR" sz="1600" b="1">
                <a:solidFill>
                  <a:srgbClr val="A53010"/>
                </a:solidFill>
                <a:latin typeface="Times New Roman" panose="02020603050405020304" pitchFamily="18" charset="0"/>
                <a:cs typeface="Times New Roman" panose="02020603050405020304" pitchFamily="18" charset="0"/>
              </a:rPr>
              <a:t> </a:t>
            </a:r>
            <a:br>
              <a:rPr lang="tr-TR" sz="1600" b="1">
                <a:solidFill>
                  <a:srgbClr val="A53010"/>
                </a:solidFill>
                <a:latin typeface="Times New Roman" panose="02020603050405020304" pitchFamily="18" charset="0"/>
                <a:cs typeface="Times New Roman" panose="02020603050405020304" pitchFamily="18" charset="0"/>
              </a:rPr>
            </a:br>
            <a:r>
              <a:rPr lang="pt-BR" sz="1600" b="1">
                <a:solidFill>
                  <a:srgbClr val="A53010"/>
                </a:solidFill>
                <a:latin typeface="Times New Roman" panose="02020603050405020304" pitchFamily="18" charset="0"/>
                <a:cs typeface="Times New Roman" panose="02020603050405020304" pitchFamily="18" charset="0"/>
              </a:rPr>
              <a:t>AV TURİZMİ UYGULAMA </a:t>
            </a:r>
            <a:r>
              <a:rPr lang="tr-TR" sz="1600" b="1">
                <a:solidFill>
                  <a:srgbClr val="A53010"/>
                </a:solidFill>
                <a:latin typeface="Times New Roman" panose="02020603050405020304" pitchFamily="18" charset="0"/>
                <a:cs typeface="Times New Roman" panose="02020603050405020304" pitchFamily="18" charset="0"/>
              </a:rPr>
              <a:t> </a:t>
            </a:r>
            <a:r>
              <a:rPr lang="pt-BR" sz="1600" b="1">
                <a:solidFill>
                  <a:srgbClr val="A53010"/>
                </a:solidFill>
                <a:latin typeface="Times New Roman" panose="02020603050405020304" pitchFamily="18" charset="0"/>
                <a:cs typeface="Times New Roman" panose="02020603050405020304" pitchFamily="18" charset="0"/>
              </a:rPr>
              <a:t>TALİMATI</a:t>
            </a:r>
            <a:endParaRPr lang="tr-TR" sz="1600" b="1" dirty="0">
              <a:solidFill>
                <a:srgbClr val="A53010"/>
              </a:solidFill>
            </a:endParaRPr>
          </a:p>
        </p:txBody>
      </p:sp>
    </p:spTree>
    <p:extLst>
      <p:ext uri="{BB962C8B-B14F-4D97-AF65-F5344CB8AC3E}">
        <p14:creationId xmlns:p14="http://schemas.microsoft.com/office/powerpoint/2010/main" val="4092124119"/>
      </p:ext>
    </p:extLst>
  </p:cSld>
  <p:clrMapOvr>
    <a:masterClrMapping/>
  </p:clrMapOvr>
  <mc:AlternateContent xmlns:mc="http://schemas.openxmlformats.org/markup-compatibility/2006" xmlns:p14="http://schemas.microsoft.com/office/powerpoint/2010/main">
    <mc:Choice Requires="p14">
      <p:transition p14:dur="0" advTm="12175"/>
    </mc:Choice>
    <mc:Fallback xmlns="">
      <p:transition advTm="1217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0BC34543-B92A-2ECF-66C3-7CECF8AB4486}"/>
            </a:ext>
          </a:extLst>
        </p:cNvPr>
        <p:cNvGrpSpPr/>
        <p:nvPr/>
      </p:nvGrpSpPr>
      <p:grpSpPr>
        <a:xfrm>
          <a:off x="0" y="0"/>
          <a:ext cx="0" cy="0"/>
          <a:chOff x="0" y="0"/>
          <a:chExt cx="0" cy="0"/>
        </a:xfrm>
      </p:grpSpPr>
      <p:pic>
        <p:nvPicPr>
          <p:cNvPr id="9" name="Resim 8" descr="dış mekan, gökyüzü, seyahat etmek, su içeren bir resim&#10;&#10;Yapay zeka tarafından oluşturulan içerik yanlış olabilir.">
            <a:extLst>
              <a:ext uri="{FF2B5EF4-FFF2-40B4-BE49-F238E27FC236}">
                <a16:creationId xmlns:a16="http://schemas.microsoft.com/office/drawing/2014/main" id="{6C17A84C-FAE9-34A3-514E-499A6334C2F6}"/>
              </a:ext>
            </a:extLst>
          </p:cNvPr>
          <p:cNvPicPr>
            <a:picLocks noChangeAspect="1"/>
          </p:cNvPicPr>
          <p:nvPr/>
        </p:nvPicPr>
        <p:blipFill>
          <a:blip r:embed="rId2"/>
          <a:srcRect l="24992" r="-1" b="-1"/>
          <a:stretch/>
        </p:blipFill>
        <p:spPr>
          <a:xfrm>
            <a:off x="4485557" y="10"/>
            <a:ext cx="7706443" cy="6857990"/>
          </a:xfrm>
          <a:prstGeom prst="rect">
            <a:avLst/>
          </a:prstGeom>
        </p:spPr>
      </p:pic>
      <p:sp useBgFill="1">
        <p:nvSpPr>
          <p:cNvPr id="14" name="Freeform: Shape 13">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4" name="Başlık 3">
            <a:extLst>
              <a:ext uri="{FF2B5EF4-FFF2-40B4-BE49-F238E27FC236}">
                <a16:creationId xmlns:a16="http://schemas.microsoft.com/office/drawing/2014/main" id="{70F42E84-0277-F44D-D19F-A75FE546AE1E}"/>
              </a:ext>
            </a:extLst>
          </p:cNvPr>
          <p:cNvSpPr>
            <a:spLocks noGrp="1"/>
          </p:cNvSpPr>
          <p:nvPr>
            <p:ph type="title"/>
          </p:nvPr>
        </p:nvSpPr>
        <p:spPr>
          <a:xfrm>
            <a:off x="412901" y="426355"/>
            <a:ext cx="6512148" cy="1280890"/>
          </a:xfrm>
        </p:spPr>
        <p:txBody>
          <a:bodyPr vert="horz" lIns="91440" tIns="45720" rIns="91440" bIns="45720" rtlCol="0" anchor="t">
            <a:normAutofit/>
          </a:bodyPr>
          <a:lstStyle/>
          <a:p>
            <a:pPr>
              <a:lnSpc>
                <a:spcPct val="90000"/>
              </a:lnSpc>
            </a:pPr>
            <a:r>
              <a:rPr lang="en-US" sz="1800" b="1" dirty="0">
                <a:solidFill>
                  <a:srgbClr val="A53010"/>
                </a:solidFill>
                <a:latin typeface="Times New Roman" panose="02020603050405020304" pitchFamily="18" charset="0"/>
                <a:cs typeface="Times New Roman" panose="02020603050405020304" pitchFamily="18" charset="0"/>
              </a:rPr>
              <a:t>İSTANBUL’DA BALIK TUTMA </a:t>
            </a:r>
            <a:br>
              <a:rPr lang="tr-TR" sz="1800" b="1" dirty="0">
                <a:solidFill>
                  <a:srgbClr val="A53010"/>
                </a:solidFill>
                <a:latin typeface="Times New Roman" panose="02020603050405020304" pitchFamily="18" charset="0"/>
                <a:cs typeface="Times New Roman" panose="02020603050405020304" pitchFamily="18" charset="0"/>
              </a:rPr>
            </a:br>
            <a:r>
              <a:rPr lang="en-US" sz="1800" b="1" dirty="0">
                <a:solidFill>
                  <a:srgbClr val="A53010"/>
                </a:solidFill>
                <a:latin typeface="Times New Roman" panose="02020603050405020304" pitchFamily="18" charset="0"/>
                <a:cs typeface="Times New Roman" panose="02020603050405020304" pitchFamily="18" charset="0"/>
              </a:rPr>
              <a:t>HAKKINDA BİLGİLER</a:t>
            </a:r>
            <a:br>
              <a:rPr lang="en-US" sz="1800" b="1" dirty="0">
                <a:solidFill>
                  <a:srgbClr val="A53010"/>
                </a:solidFill>
                <a:latin typeface="Times New Roman" panose="02020603050405020304" pitchFamily="18" charset="0"/>
                <a:cs typeface="Times New Roman" panose="02020603050405020304" pitchFamily="18" charset="0"/>
              </a:rPr>
            </a:br>
            <a:r>
              <a:rPr lang="en-US" sz="1800" b="1" dirty="0">
                <a:solidFill>
                  <a:srgbClr val="A53010"/>
                </a:solidFill>
                <a:latin typeface="Times New Roman" panose="02020603050405020304" pitchFamily="18" charset="0"/>
                <a:cs typeface="Times New Roman" panose="02020603050405020304" pitchFamily="18" charset="0"/>
              </a:rPr>
              <a:t> FORMATION ABOUT FISHING IN ISTANBUL</a:t>
            </a:r>
          </a:p>
        </p:txBody>
      </p:sp>
      <p:sp>
        <p:nvSpPr>
          <p:cNvPr id="16" name="Rectangle 15">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8" name="Content Placeholder 2">
            <a:extLst>
              <a:ext uri="{FF2B5EF4-FFF2-40B4-BE49-F238E27FC236}">
                <a16:creationId xmlns:a16="http://schemas.microsoft.com/office/drawing/2014/main" id="{5E672B6F-F76E-B192-41CC-EB6F1B785A60}"/>
              </a:ext>
            </a:extLst>
          </p:cNvPr>
          <p:cNvSpPr txBox="1">
            <a:spLocks/>
          </p:cNvSpPr>
          <p:nvPr/>
        </p:nvSpPr>
        <p:spPr>
          <a:xfrm>
            <a:off x="253454" y="1190016"/>
            <a:ext cx="5660963" cy="508432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90000"/>
              </a:lnSpc>
              <a:buFont typeface="Wingdings 3" charset="2"/>
              <a:buChar char=""/>
            </a:pPr>
            <a:endParaRPr lang="en-US" sz="1400" dirty="0"/>
          </a:p>
          <a:p>
            <a:pPr>
              <a:lnSpc>
                <a:spcPct val="90000"/>
              </a:lnSpc>
              <a:buFont typeface="Wingdings 3" charset="2"/>
              <a:buChar char=""/>
            </a:pPr>
            <a:r>
              <a:rPr lang="en-US" sz="1400" dirty="0" err="1"/>
              <a:t>Ocak</a:t>
            </a:r>
            <a:r>
              <a:rPr lang="en-US" sz="1400" dirty="0"/>
              <a:t>, </a:t>
            </a:r>
            <a:r>
              <a:rPr lang="en-US" sz="1400" dirty="0" err="1"/>
              <a:t>Şubat</a:t>
            </a:r>
            <a:r>
              <a:rPr lang="en-US" sz="1400" dirty="0"/>
              <a:t>, Mart: </a:t>
            </a:r>
            <a:r>
              <a:rPr lang="en-US" sz="1400" dirty="0" err="1"/>
              <a:t>Kış</a:t>
            </a:r>
            <a:r>
              <a:rPr lang="en-US" sz="1400" dirty="0"/>
              <a:t> </a:t>
            </a:r>
            <a:r>
              <a:rPr lang="en-US" sz="1400" dirty="0" err="1"/>
              <a:t>aylarında</a:t>
            </a:r>
            <a:r>
              <a:rPr lang="en-US" sz="1400" dirty="0"/>
              <a:t> </a:t>
            </a:r>
            <a:r>
              <a:rPr lang="en-US" sz="1400" dirty="0" err="1"/>
              <a:t>hamsi</a:t>
            </a:r>
            <a:r>
              <a:rPr lang="en-US" sz="1400" dirty="0"/>
              <a:t>, </a:t>
            </a:r>
            <a:r>
              <a:rPr lang="en-US" sz="1400" dirty="0" err="1"/>
              <a:t>istavrit</a:t>
            </a:r>
            <a:r>
              <a:rPr lang="en-US" sz="1400" dirty="0"/>
              <a:t>, </a:t>
            </a:r>
            <a:r>
              <a:rPr lang="en-US" sz="1400" dirty="0" err="1"/>
              <a:t>mezgit</a:t>
            </a:r>
            <a:r>
              <a:rPr lang="en-US" sz="1400" dirty="0"/>
              <a:t> ve </a:t>
            </a:r>
            <a:r>
              <a:rPr lang="en-US" sz="1400" dirty="0" err="1"/>
              <a:t>kefal</a:t>
            </a:r>
            <a:r>
              <a:rPr lang="en-US" sz="1400" dirty="0"/>
              <a:t> </a:t>
            </a:r>
            <a:r>
              <a:rPr lang="en-US" sz="1400" dirty="0" err="1"/>
              <a:t>balıkları</a:t>
            </a:r>
            <a:r>
              <a:rPr lang="en-US" sz="1400" dirty="0"/>
              <a:t> </a:t>
            </a:r>
            <a:r>
              <a:rPr lang="en-US" sz="1400" dirty="0" err="1"/>
              <a:t>tutulabilir</a:t>
            </a:r>
            <a:r>
              <a:rPr lang="en-US" sz="1400" dirty="0"/>
              <a:t> . Nisan, </a:t>
            </a:r>
            <a:r>
              <a:rPr lang="en-US" sz="1400" dirty="0" err="1"/>
              <a:t>Mayıs</a:t>
            </a:r>
            <a:r>
              <a:rPr lang="en-US" sz="1400" dirty="0"/>
              <a:t>, Haziran: </a:t>
            </a:r>
            <a:r>
              <a:rPr lang="en-US" sz="1400" dirty="0" err="1"/>
              <a:t>İlkbaharda</a:t>
            </a:r>
            <a:r>
              <a:rPr lang="en-US" sz="1400" dirty="0"/>
              <a:t> </a:t>
            </a:r>
            <a:r>
              <a:rPr lang="en-US" sz="1400" dirty="0" err="1"/>
              <a:t>barbunya</a:t>
            </a:r>
            <a:r>
              <a:rPr lang="en-US" sz="1400" dirty="0"/>
              <a:t>, </a:t>
            </a:r>
            <a:r>
              <a:rPr lang="en-US" sz="1400" dirty="0" err="1"/>
              <a:t>tekir</a:t>
            </a:r>
            <a:r>
              <a:rPr lang="en-US" sz="1400" dirty="0"/>
              <a:t>, </a:t>
            </a:r>
            <a:r>
              <a:rPr lang="en-US" sz="1400" dirty="0" err="1"/>
              <a:t>lüfer</a:t>
            </a:r>
            <a:r>
              <a:rPr lang="en-US" sz="1400" dirty="0"/>
              <a:t>, </a:t>
            </a:r>
            <a:r>
              <a:rPr lang="en-US" sz="1400" dirty="0" err="1"/>
              <a:t>çinekop</a:t>
            </a:r>
            <a:r>
              <a:rPr lang="en-US" sz="1400" dirty="0"/>
              <a:t> ve </a:t>
            </a:r>
            <a:r>
              <a:rPr lang="en-US" sz="1400" dirty="0" err="1"/>
              <a:t>istavrit</a:t>
            </a:r>
            <a:r>
              <a:rPr lang="en-US" sz="1400" dirty="0"/>
              <a:t> </a:t>
            </a:r>
            <a:r>
              <a:rPr lang="en-US" sz="1400" dirty="0" err="1"/>
              <a:t>gibi</a:t>
            </a:r>
            <a:r>
              <a:rPr lang="en-US" sz="1400" dirty="0"/>
              <a:t> </a:t>
            </a:r>
            <a:r>
              <a:rPr lang="en-US" sz="1400" dirty="0" err="1"/>
              <a:t>balıklar</a:t>
            </a:r>
            <a:r>
              <a:rPr lang="en-US" sz="1400" dirty="0"/>
              <a:t> </a:t>
            </a:r>
            <a:r>
              <a:rPr lang="en-US" sz="1400" dirty="0" err="1"/>
              <a:t>tutulabilir</a:t>
            </a:r>
            <a:endParaRPr lang="en-US" sz="1400" dirty="0"/>
          </a:p>
          <a:p>
            <a:pPr>
              <a:lnSpc>
                <a:spcPct val="90000"/>
              </a:lnSpc>
              <a:buFont typeface="Wingdings 3" charset="2"/>
              <a:buChar char=""/>
            </a:pPr>
            <a:r>
              <a:rPr lang="en-US" sz="1400" dirty="0"/>
              <a:t>Nisan -  </a:t>
            </a:r>
            <a:r>
              <a:rPr lang="en-US" sz="1400" dirty="0" err="1"/>
              <a:t>Eylül</a:t>
            </a:r>
            <a:r>
              <a:rPr lang="en-US" sz="1400" dirty="0"/>
              <a:t> </a:t>
            </a:r>
            <a:r>
              <a:rPr lang="en-US" sz="1400" dirty="0" err="1"/>
              <a:t>arası</a:t>
            </a:r>
            <a:r>
              <a:rPr lang="en-US" sz="1400" dirty="0"/>
              <a:t> </a:t>
            </a:r>
            <a:r>
              <a:rPr lang="en-US" sz="1400" dirty="0" err="1"/>
              <a:t>balık</a:t>
            </a:r>
            <a:r>
              <a:rPr lang="en-US" sz="1400" dirty="0"/>
              <a:t> </a:t>
            </a:r>
            <a:r>
              <a:rPr lang="en-US" sz="1400" dirty="0" err="1"/>
              <a:t>tutma</a:t>
            </a:r>
            <a:r>
              <a:rPr lang="en-US" sz="1400" dirty="0"/>
              <a:t> </a:t>
            </a:r>
            <a:r>
              <a:rPr lang="en-US" sz="1400" dirty="0" err="1"/>
              <a:t>yasağıdır</a:t>
            </a:r>
            <a:r>
              <a:rPr lang="en-US" sz="1400" dirty="0"/>
              <a:t>, </a:t>
            </a:r>
            <a:r>
              <a:rPr lang="en-US" sz="1400" dirty="0" err="1"/>
              <a:t>balıklar</a:t>
            </a:r>
            <a:r>
              <a:rPr lang="en-US" sz="1400" dirty="0"/>
              <a:t> </a:t>
            </a:r>
            <a:r>
              <a:rPr lang="en-US" sz="1400" dirty="0" err="1"/>
              <a:t>yumurtada</a:t>
            </a:r>
            <a:r>
              <a:rPr lang="en-US" sz="1400" dirty="0"/>
              <a:t> </a:t>
            </a:r>
            <a:r>
              <a:rPr lang="en-US" sz="1400" dirty="0" err="1"/>
              <a:t>olacağı</a:t>
            </a:r>
            <a:r>
              <a:rPr lang="en-US" sz="1400" dirty="0"/>
              <a:t> </a:t>
            </a:r>
            <a:r>
              <a:rPr lang="en-US" sz="1400" dirty="0" err="1"/>
              <a:t>için</a:t>
            </a:r>
            <a:r>
              <a:rPr lang="en-US" sz="1400" dirty="0"/>
              <a:t> </a:t>
            </a:r>
            <a:r>
              <a:rPr lang="en-US" sz="1400" dirty="0" err="1"/>
              <a:t>avlanamazlar</a:t>
            </a:r>
            <a:r>
              <a:rPr lang="en-US" sz="1400" dirty="0"/>
              <a:t>.</a:t>
            </a:r>
            <a:endParaRPr lang="tr-TR" sz="1400" dirty="0"/>
          </a:p>
          <a:p>
            <a:pPr>
              <a:lnSpc>
                <a:spcPct val="90000"/>
              </a:lnSpc>
              <a:buFont typeface="Wingdings 3" charset="2"/>
              <a:buChar char=""/>
            </a:pPr>
            <a:r>
              <a:rPr lang="en-US" sz="1400" dirty="0" err="1"/>
              <a:t>İstanbul'da</a:t>
            </a:r>
            <a:r>
              <a:rPr lang="en-US" sz="1400" dirty="0"/>
              <a:t> </a:t>
            </a:r>
            <a:r>
              <a:rPr lang="en-US" sz="1400" dirty="0" err="1"/>
              <a:t>en</a:t>
            </a:r>
            <a:r>
              <a:rPr lang="en-US" sz="1400" dirty="0"/>
              <a:t> iyi </a:t>
            </a:r>
            <a:r>
              <a:rPr lang="en-US" sz="1400" dirty="0" err="1"/>
              <a:t>balık</a:t>
            </a:r>
            <a:r>
              <a:rPr lang="en-US" sz="1400" dirty="0"/>
              <a:t> </a:t>
            </a:r>
            <a:r>
              <a:rPr lang="en-US" sz="1400" dirty="0" err="1"/>
              <a:t>tutulacak</a:t>
            </a:r>
            <a:r>
              <a:rPr lang="en-US" sz="1400" dirty="0"/>
              <a:t> </a:t>
            </a:r>
            <a:r>
              <a:rPr lang="en-US" sz="1400" dirty="0" err="1"/>
              <a:t>yerler</a:t>
            </a:r>
            <a:r>
              <a:rPr lang="en-US" sz="1400" dirty="0"/>
              <a:t> </a:t>
            </a:r>
            <a:r>
              <a:rPr lang="en-US" sz="1400" dirty="0" err="1"/>
              <a:t>hakkında</a:t>
            </a:r>
            <a:r>
              <a:rPr lang="en-US" sz="1400" dirty="0"/>
              <a:t> </a:t>
            </a:r>
            <a:r>
              <a:rPr lang="en-US" sz="1400" dirty="0" err="1"/>
              <a:t>sizler</a:t>
            </a:r>
            <a:r>
              <a:rPr lang="en-US" sz="1400" dirty="0"/>
              <a:t> </a:t>
            </a:r>
            <a:r>
              <a:rPr lang="en-US" sz="1400" dirty="0" err="1"/>
              <a:t>için</a:t>
            </a:r>
            <a:r>
              <a:rPr lang="en-US" sz="1400" dirty="0"/>
              <a:t> </a:t>
            </a:r>
            <a:r>
              <a:rPr lang="en-US" sz="1400" dirty="0" err="1"/>
              <a:t>derlediğimiz</a:t>
            </a:r>
            <a:r>
              <a:rPr lang="en-US" sz="1400" dirty="0"/>
              <a:t> </a:t>
            </a:r>
            <a:r>
              <a:rPr lang="en-US" sz="1400" dirty="0" err="1"/>
              <a:t>lokasyonları</a:t>
            </a:r>
            <a:r>
              <a:rPr lang="en-US" sz="1400" dirty="0"/>
              <a:t> </a:t>
            </a:r>
            <a:r>
              <a:rPr lang="en-US" sz="1400" dirty="0" err="1"/>
              <a:t>değerlendirerek</a:t>
            </a:r>
            <a:r>
              <a:rPr lang="en-US" sz="1400" dirty="0"/>
              <a:t> </a:t>
            </a:r>
            <a:r>
              <a:rPr lang="en-US" sz="1400" dirty="0" err="1"/>
              <a:t>balık</a:t>
            </a:r>
            <a:r>
              <a:rPr lang="en-US" sz="1400" dirty="0"/>
              <a:t> </a:t>
            </a:r>
            <a:r>
              <a:rPr lang="en-US" sz="1400" dirty="0" err="1"/>
              <a:t>avlama</a:t>
            </a:r>
            <a:r>
              <a:rPr lang="en-US" sz="1400" dirty="0"/>
              <a:t> </a:t>
            </a:r>
            <a:r>
              <a:rPr lang="en-US" sz="1400" dirty="0" err="1"/>
              <a:t>deneyimi</a:t>
            </a:r>
            <a:r>
              <a:rPr lang="en-US" sz="1400" dirty="0"/>
              <a:t> </a:t>
            </a:r>
            <a:r>
              <a:rPr lang="en-US" sz="1400" dirty="0" err="1"/>
              <a:t>yaşayabilirsiniz</a:t>
            </a:r>
            <a:r>
              <a:rPr lang="en-US" sz="1400" dirty="0"/>
              <a:t>. Galata </a:t>
            </a:r>
            <a:r>
              <a:rPr lang="en-US" sz="1400" dirty="0" err="1"/>
              <a:t>Köprüsü</a:t>
            </a:r>
            <a:r>
              <a:rPr lang="en-US" sz="1400" dirty="0"/>
              <a:t>, </a:t>
            </a:r>
            <a:r>
              <a:rPr lang="en-US" sz="1400" dirty="0" err="1"/>
              <a:t>Akıntıburnu</a:t>
            </a:r>
            <a:r>
              <a:rPr lang="en-US" sz="1400" dirty="0"/>
              <a:t>, </a:t>
            </a:r>
            <a:r>
              <a:rPr lang="en-US" sz="1400" dirty="0" err="1"/>
              <a:t>Arnavutköy</a:t>
            </a:r>
            <a:r>
              <a:rPr lang="en-US" sz="1400" dirty="0"/>
              <a:t>, </a:t>
            </a:r>
            <a:r>
              <a:rPr lang="en-US" sz="1400" dirty="0" err="1"/>
              <a:t>Kireçburnu</a:t>
            </a:r>
            <a:r>
              <a:rPr lang="en-US" sz="1400" dirty="0"/>
              <a:t>, </a:t>
            </a:r>
            <a:r>
              <a:rPr lang="en-US" sz="1400" dirty="0" err="1"/>
              <a:t>Yeniköy</a:t>
            </a:r>
            <a:r>
              <a:rPr lang="en-US" sz="1400" dirty="0"/>
              <a:t> </a:t>
            </a:r>
            <a:r>
              <a:rPr lang="en-US" sz="1400" dirty="0" err="1"/>
              <a:t>Bölgesi</a:t>
            </a:r>
            <a:r>
              <a:rPr lang="en-US" sz="1400" dirty="0"/>
              <a:t>, Tuzla </a:t>
            </a:r>
            <a:r>
              <a:rPr lang="en-US" sz="1400" dirty="0" err="1"/>
              <a:t>Güzelyalı</a:t>
            </a:r>
            <a:r>
              <a:rPr lang="en-US" sz="1400" dirty="0"/>
              <a:t> </a:t>
            </a:r>
            <a:r>
              <a:rPr lang="en-US" sz="1400" dirty="0" err="1"/>
              <a:t>Sahili</a:t>
            </a:r>
            <a:r>
              <a:rPr lang="en-US" sz="1400" dirty="0"/>
              <a:t>, Dragos, </a:t>
            </a:r>
            <a:r>
              <a:rPr lang="en-US" sz="1400" dirty="0" err="1"/>
              <a:t>Şile</a:t>
            </a:r>
            <a:r>
              <a:rPr lang="en-US" sz="1400" dirty="0"/>
              <a:t>.</a:t>
            </a:r>
            <a:br>
              <a:rPr lang="en-US" sz="1400" dirty="0"/>
            </a:br>
            <a:endParaRPr lang="en-US" sz="1400" dirty="0"/>
          </a:p>
          <a:p>
            <a:pPr marL="0" indent="0">
              <a:lnSpc>
                <a:spcPct val="90000"/>
              </a:lnSpc>
              <a:buFont typeface="Wingdings 3" charset="2"/>
              <a:buChar char=""/>
            </a:pPr>
            <a:endParaRPr lang="en-US" sz="1400" dirty="0"/>
          </a:p>
          <a:p>
            <a:pPr>
              <a:lnSpc>
                <a:spcPct val="90000"/>
              </a:lnSpc>
              <a:buFont typeface="Wingdings 3" charset="2"/>
              <a:buChar char=""/>
            </a:pPr>
            <a:r>
              <a:rPr lang="en-US" sz="1400" dirty="0"/>
              <a:t>January, February, March: It is known that anchovy, horse mackerel, whiting and mullet can be caught during the winter months. April, May, June: In the spring, fish such as red mullet, mullet, bluefish, bluefish and horse mackerel can be caught.</a:t>
            </a:r>
          </a:p>
          <a:p>
            <a:pPr>
              <a:lnSpc>
                <a:spcPct val="90000"/>
              </a:lnSpc>
              <a:buFont typeface="Wingdings 3" charset="2"/>
              <a:buChar char=""/>
            </a:pPr>
            <a:r>
              <a:rPr lang="en-US" sz="1400" dirty="0"/>
              <a:t>Fishing is prohibited between April and September, fish cannot be hunted because they will be in the egg stage.</a:t>
            </a:r>
            <a:endParaRPr lang="tr-TR" sz="1400" dirty="0"/>
          </a:p>
          <a:p>
            <a:pPr>
              <a:lnSpc>
                <a:spcPct val="90000"/>
              </a:lnSpc>
              <a:buFont typeface="Wingdings 3" charset="2"/>
              <a:buChar char=""/>
            </a:pPr>
            <a:r>
              <a:rPr lang="tr-TR" sz="1400" dirty="0" err="1"/>
              <a:t>You</a:t>
            </a:r>
            <a:r>
              <a:rPr lang="tr-TR" sz="1400" dirty="0"/>
              <a:t> can </a:t>
            </a:r>
            <a:r>
              <a:rPr lang="tr-TR" sz="1400" dirty="0" err="1"/>
              <a:t>experience</a:t>
            </a:r>
            <a:r>
              <a:rPr lang="tr-TR" sz="1400" dirty="0"/>
              <a:t> </a:t>
            </a:r>
            <a:r>
              <a:rPr lang="tr-TR" sz="1400" dirty="0" err="1"/>
              <a:t>fishing</a:t>
            </a:r>
            <a:r>
              <a:rPr lang="tr-TR" sz="1400" dirty="0"/>
              <a:t> </a:t>
            </a:r>
            <a:r>
              <a:rPr lang="tr-TR" sz="1400" dirty="0" err="1"/>
              <a:t>by</a:t>
            </a:r>
            <a:r>
              <a:rPr lang="tr-TR" sz="1400" dirty="0"/>
              <a:t> </a:t>
            </a:r>
            <a:r>
              <a:rPr lang="tr-TR" sz="1400" dirty="0" err="1"/>
              <a:t>evaluating</a:t>
            </a:r>
            <a:r>
              <a:rPr lang="tr-TR" sz="1400" dirty="0"/>
              <a:t> </a:t>
            </a:r>
            <a:r>
              <a:rPr lang="tr-TR" sz="1400" dirty="0" err="1"/>
              <a:t>the</a:t>
            </a:r>
            <a:r>
              <a:rPr lang="tr-TR" sz="1400" dirty="0"/>
              <a:t> </a:t>
            </a:r>
            <a:r>
              <a:rPr lang="tr-TR" sz="1400" dirty="0" err="1"/>
              <a:t>locations</a:t>
            </a:r>
            <a:r>
              <a:rPr lang="tr-TR" sz="1400" dirty="0"/>
              <a:t> </a:t>
            </a:r>
            <a:r>
              <a:rPr lang="tr-TR" sz="1400" dirty="0" err="1"/>
              <a:t>we</a:t>
            </a:r>
            <a:r>
              <a:rPr lang="tr-TR" sz="1400" dirty="0"/>
              <a:t> </a:t>
            </a:r>
            <a:r>
              <a:rPr lang="tr-TR" sz="1400" dirty="0" err="1"/>
              <a:t>have</a:t>
            </a:r>
            <a:r>
              <a:rPr lang="tr-TR" sz="1400" dirty="0"/>
              <a:t> </a:t>
            </a:r>
            <a:r>
              <a:rPr lang="tr-TR" sz="1400" dirty="0" err="1"/>
              <a:t>compiled</a:t>
            </a:r>
            <a:r>
              <a:rPr lang="tr-TR" sz="1400" dirty="0"/>
              <a:t> </a:t>
            </a:r>
            <a:r>
              <a:rPr lang="tr-TR" sz="1400" dirty="0" err="1"/>
              <a:t>for</a:t>
            </a:r>
            <a:r>
              <a:rPr lang="tr-TR" sz="1400" dirty="0"/>
              <a:t> </a:t>
            </a:r>
            <a:r>
              <a:rPr lang="tr-TR" sz="1400" dirty="0" err="1"/>
              <a:t>you</a:t>
            </a:r>
            <a:r>
              <a:rPr lang="tr-TR" sz="1400" dirty="0"/>
              <a:t> </a:t>
            </a:r>
            <a:r>
              <a:rPr lang="tr-TR" sz="1400" dirty="0" err="1"/>
              <a:t>about</a:t>
            </a:r>
            <a:r>
              <a:rPr lang="tr-TR" sz="1400" dirty="0"/>
              <a:t> </a:t>
            </a:r>
            <a:r>
              <a:rPr lang="tr-TR" sz="1400" dirty="0" err="1"/>
              <a:t>the</a:t>
            </a:r>
            <a:r>
              <a:rPr lang="tr-TR" sz="1400" dirty="0"/>
              <a:t> </a:t>
            </a:r>
            <a:r>
              <a:rPr lang="tr-TR" sz="1400" dirty="0" err="1"/>
              <a:t>best</a:t>
            </a:r>
            <a:r>
              <a:rPr lang="tr-TR" sz="1400" dirty="0"/>
              <a:t> </a:t>
            </a:r>
            <a:r>
              <a:rPr lang="tr-TR" sz="1400" dirty="0" err="1"/>
              <a:t>places</a:t>
            </a:r>
            <a:r>
              <a:rPr lang="tr-TR" sz="1400" dirty="0"/>
              <a:t> </a:t>
            </a:r>
            <a:r>
              <a:rPr lang="tr-TR" sz="1400" dirty="0" err="1"/>
              <a:t>to</a:t>
            </a:r>
            <a:r>
              <a:rPr lang="tr-TR" sz="1400" dirty="0"/>
              <a:t> </a:t>
            </a:r>
            <a:r>
              <a:rPr lang="tr-TR" sz="1400" dirty="0" err="1"/>
              <a:t>fish</a:t>
            </a:r>
            <a:r>
              <a:rPr lang="tr-TR" sz="1400" dirty="0"/>
              <a:t> in Istanbul. Galata Köprüsü, </a:t>
            </a:r>
            <a:r>
              <a:rPr lang="tr-TR" sz="1400" dirty="0" err="1"/>
              <a:t>Akıntıburnu</a:t>
            </a:r>
            <a:r>
              <a:rPr lang="tr-TR" sz="1400" dirty="0"/>
              <a:t>, Arnavutköy, </a:t>
            </a:r>
            <a:r>
              <a:rPr lang="tr-TR" sz="1400" dirty="0" err="1"/>
              <a:t>Kireçburnu</a:t>
            </a:r>
            <a:r>
              <a:rPr lang="tr-TR" sz="1400" dirty="0"/>
              <a:t>, Yeniköy Bölgesi, Tuzla Güzelyalı Sahili, Dragos, Şile.</a:t>
            </a:r>
          </a:p>
          <a:p>
            <a:pPr>
              <a:lnSpc>
                <a:spcPct val="90000"/>
              </a:lnSpc>
              <a:buFont typeface="Wingdings 3" charset="2"/>
              <a:buChar char=""/>
            </a:pPr>
            <a:endParaRPr lang="en-US" sz="1400" dirty="0"/>
          </a:p>
        </p:txBody>
      </p:sp>
      <p:pic>
        <p:nvPicPr>
          <p:cNvPr id="7" name="Resim 6">
            <a:extLst>
              <a:ext uri="{FF2B5EF4-FFF2-40B4-BE49-F238E27FC236}">
                <a16:creationId xmlns:a16="http://schemas.microsoft.com/office/drawing/2014/main" id="{FDA4843B-9EA9-8DDB-6E7F-60773F4CA52F}"/>
              </a:ext>
            </a:extLst>
          </p:cNvPr>
          <p:cNvPicPr>
            <a:picLocks noChangeAspect="1"/>
          </p:cNvPicPr>
          <p:nvPr/>
        </p:nvPicPr>
        <p:blipFill>
          <a:blip r:embed="rId3"/>
          <a:stretch>
            <a:fillRect/>
          </a:stretch>
        </p:blipFill>
        <p:spPr>
          <a:xfrm>
            <a:off x="10060473" y="93866"/>
            <a:ext cx="2060627" cy="731583"/>
          </a:xfrm>
          <a:prstGeom prst="rect">
            <a:avLst/>
          </a:prstGeom>
        </p:spPr>
      </p:pic>
    </p:spTree>
    <p:extLst>
      <p:ext uri="{BB962C8B-B14F-4D97-AF65-F5344CB8AC3E}">
        <p14:creationId xmlns:p14="http://schemas.microsoft.com/office/powerpoint/2010/main" val="822575107"/>
      </p:ext>
    </p:extLst>
  </p:cSld>
  <p:clrMapOvr>
    <a:masterClrMapping/>
  </p:clrMapOvr>
  <mc:AlternateContent xmlns:mc="http://schemas.openxmlformats.org/markup-compatibility/2006" xmlns:p14="http://schemas.microsoft.com/office/powerpoint/2010/main">
    <mc:Choice Requires="p14">
      <p:transition p14:dur="0" advTm="12215"/>
    </mc:Choice>
    <mc:Fallback xmlns="">
      <p:transition advTm="122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9" name="Rectangle 13">
            <a:extLst>
              <a:ext uri="{FF2B5EF4-FFF2-40B4-BE49-F238E27FC236}">
                <a16:creationId xmlns:a16="http://schemas.microsoft.com/office/drawing/2014/main" id="{B67D2132-90B3-413F-897F-473BEF0E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3" name="Group 15">
            <a:extLst>
              <a:ext uri="{FF2B5EF4-FFF2-40B4-BE49-F238E27FC236}">
                <a16:creationId xmlns:a16="http://schemas.microsoft.com/office/drawing/2014/main" id="{74460720-66DC-4234-912F-937B6FDB87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03450" y="228600"/>
            <a:ext cx="2851523" cy="6638625"/>
            <a:chOff x="2487613" y="285750"/>
            <a:chExt cx="2428875" cy="5654676"/>
          </a:xfrm>
        </p:grpSpPr>
        <p:sp>
          <p:nvSpPr>
            <p:cNvPr id="17" name="Freeform 11">
              <a:extLst>
                <a:ext uri="{FF2B5EF4-FFF2-40B4-BE49-F238E27FC236}">
                  <a16:creationId xmlns:a16="http://schemas.microsoft.com/office/drawing/2014/main" id="{C4A88BE6-B5A4-499E-98EB-107227BE6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tr-TR"/>
            </a:p>
          </p:txBody>
        </p:sp>
        <p:sp>
          <p:nvSpPr>
            <p:cNvPr id="18" name="Freeform 12">
              <a:extLst>
                <a:ext uri="{FF2B5EF4-FFF2-40B4-BE49-F238E27FC236}">
                  <a16:creationId xmlns:a16="http://schemas.microsoft.com/office/drawing/2014/main" id="{19B837A7-4D48-4393-8A43-A10CB8CCF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tr-TR"/>
            </a:p>
          </p:txBody>
        </p:sp>
        <p:sp>
          <p:nvSpPr>
            <p:cNvPr id="19" name="Freeform 13">
              <a:extLst>
                <a:ext uri="{FF2B5EF4-FFF2-40B4-BE49-F238E27FC236}">
                  <a16:creationId xmlns:a16="http://schemas.microsoft.com/office/drawing/2014/main" id="{6B6E76C6-E75F-496A-AFCF-915BD84C5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tr-TR"/>
            </a:p>
          </p:txBody>
        </p:sp>
        <p:sp>
          <p:nvSpPr>
            <p:cNvPr id="20" name="Freeform 14">
              <a:extLst>
                <a:ext uri="{FF2B5EF4-FFF2-40B4-BE49-F238E27FC236}">
                  <a16:creationId xmlns:a16="http://schemas.microsoft.com/office/drawing/2014/main" id="{E0EE5DC6-334C-4AD9-8208-AF34D0BA5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tr-TR"/>
            </a:p>
          </p:txBody>
        </p:sp>
        <p:sp>
          <p:nvSpPr>
            <p:cNvPr id="21" name="Freeform 15">
              <a:extLst>
                <a:ext uri="{FF2B5EF4-FFF2-40B4-BE49-F238E27FC236}">
                  <a16:creationId xmlns:a16="http://schemas.microsoft.com/office/drawing/2014/main" id="{04DAFE7F-972B-4CD7-A330-F5C48C1BE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tr-TR"/>
            </a:p>
          </p:txBody>
        </p:sp>
        <p:sp>
          <p:nvSpPr>
            <p:cNvPr id="22" name="Freeform 16">
              <a:extLst>
                <a:ext uri="{FF2B5EF4-FFF2-40B4-BE49-F238E27FC236}">
                  <a16:creationId xmlns:a16="http://schemas.microsoft.com/office/drawing/2014/main" id="{B0B1B88F-EEB4-4B36-A880-8E99E4149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tr-TR"/>
            </a:p>
          </p:txBody>
        </p:sp>
        <p:sp>
          <p:nvSpPr>
            <p:cNvPr id="45" name="Freeform 17">
              <a:extLst>
                <a:ext uri="{FF2B5EF4-FFF2-40B4-BE49-F238E27FC236}">
                  <a16:creationId xmlns:a16="http://schemas.microsoft.com/office/drawing/2014/main" id="{7819C65F-DFE8-4983-AD05-4469DAD7D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tr-TR"/>
            </a:p>
          </p:txBody>
        </p:sp>
        <p:sp>
          <p:nvSpPr>
            <p:cNvPr id="47" name="Freeform 18">
              <a:extLst>
                <a:ext uri="{FF2B5EF4-FFF2-40B4-BE49-F238E27FC236}">
                  <a16:creationId xmlns:a16="http://schemas.microsoft.com/office/drawing/2014/main" id="{A5D8FC94-2A52-411C-A5A4-D49C6D68D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tr-TR"/>
            </a:p>
          </p:txBody>
        </p:sp>
        <p:sp>
          <p:nvSpPr>
            <p:cNvPr id="25" name="Freeform 19">
              <a:extLst>
                <a:ext uri="{FF2B5EF4-FFF2-40B4-BE49-F238E27FC236}">
                  <a16:creationId xmlns:a16="http://schemas.microsoft.com/office/drawing/2014/main" id="{89FFCABD-9508-45D5-B3BB-36762A9A0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tr-TR"/>
            </a:p>
          </p:txBody>
        </p:sp>
        <p:sp>
          <p:nvSpPr>
            <p:cNvPr id="26" name="Freeform 20">
              <a:extLst>
                <a:ext uri="{FF2B5EF4-FFF2-40B4-BE49-F238E27FC236}">
                  <a16:creationId xmlns:a16="http://schemas.microsoft.com/office/drawing/2014/main" id="{6105C770-5740-4BBE-B06B-85A2D57DA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tr-TR"/>
            </a:p>
          </p:txBody>
        </p:sp>
        <p:sp>
          <p:nvSpPr>
            <p:cNvPr id="27" name="Freeform 21">
              <a:extLst>
                <a:ext uri="{FF2B5EF4-FFF2-40B4-BE49-F238E27FC236}">
                  <a16:creationId xmlns:a16="http://schemas.microsoft.com/office/drawing/2014/main" id="{4B43C6F7-D9BA-4DC1-B8D8-5EAD633C91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tr-TR"/>
            </a:p>
          </p:txBody>
        </p:sp>
        <p:sp>
          <p:nvSpPr>
            <p:cNvPr id="28" name="Freeform 22">
              <a:extLst>
                <a:ext uri="{FF2B5EF4-FFF2-40B4-BE49-F238E27FC236}">
                  <a16:creationId xmlns:a16="http://schemas.microsoft.com/office/drawing/2014/main" id="{3876E60C-4CD7-481B-B5AA-AA4D49B3E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tr-TR"/>
            </a:p>
          </p:txBody>
        </p:sp>
      </p:grpSp>
      <p:grpSp>
        <p:nvGrpSpPr>
          <p:cNvPr id="30" name="Group 29">
            <a:extLst>
              <a:ext uri="{FF2B5EF4-FFF2-40B4-BE49-F238E27FC236}">
                <a16:creationId xmlns:a16="http://schemas.microsoft.com/office/drawing/2014/main" id="{CA97D299-8731-402D-984F-517FCAC32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30665" y="-786"/>
            <a:ext cx="2356675" cy="6854040"/>
            <a:chOff x="6627813" y="194833"/>
            <a:chExt cx="1952625" cy="5678918"/>
          </a:xfrm>
        </p:grpSpPr>
        <p:sp>
          <p:nvSpPr>
            <p:cNvPr id="31" name="Freeform 27">
              <a:extLst>
                <a:ext uri="{FF2B5EF4-FFF2-40B4-BE49-F238E27FC236}">
                  <a16:creationId xmlns:a16="http://schemas.microsoft.com/office/drawing/2014/main" id="{D775DAB2-C7D4-471E-9FA3-9D4D2A818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tr-TR"/>
            </a:p>
          </p:txBody>
        </p:sp>
        <p:sp>
          <p:nvSpPr>
            <p:cNvPr id="32" name="Freeform 28">
              <a:extLst>
                <a:ext uri="{FF2B5EF4-FFF2-40B4-BE49-F238E27FC236}">
                  <a16:creationId xmlns:a16="http://schemas.microsoft.com/office/drawing/2014/main" id="{4A9E67DE-26CC-4E04-B898-CC2AF716F4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tr-TR"/>
            </a:p>
          </p:txBody>
        </p:sp>
        <p:sp>
          <p:nvSpPr>
            <p:cNvPr id="33" name="Freeform 29">
              <a:extLst>
                <a:ext uri="{FF2B5EF4-FFF2-40B4-BE49-F238E27FC236}">
                  <a16:creationId xmlns:a16="http://schemas.microsoft.com/office/drawing/2014/main" id="{B6C5A859-3F59-4BE1-B8F9-9F17C4138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tr-TR"/>
            </a:p>
          </p:txBody>
        </p:sp>
        <p:sp>
          <p:nvSpPr>
            <p:cNvPr id="34" name="Freeform 30">
              <a:extLst>
                <a:ext uri="{FF2B5EF4-FFF2-40B4-BE49-F238E27FC236}">
                  <a16:creationId xmlns:a16="http://schemas.microsoft.com/office/drawing/2014/main" id="{70F23C6F-8DC0-4347-AE98-33C019D3AD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tr-TR"/>
            </a:p>
          </p:txBody>
        </p:sp>
        <p:sp>
          <p:nvSpPr>
            <p:cNvPr id="35" name="Freeform 31">
              <a:extLst>
                <a:ext uri="{FF2B5EF4-FFF2-40B4-BE49-F238E27FC236}">
                  <a16:creationId xmlns:a16="http://schemas.microsoft.com/office/drawing/2014/main" id="{56B3A07F-E0ED-4BF9-B848-9E0D9A6EA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tr-TR"/>
            </a:p>
          </p:txBody>
        </p:sp>
        <p:sp>
          <p:nvSpPr>
            <p:cNvPr id="36" name="Freeform 32">
              <a:extLst>
                <a:ext uri="{FF2B5EF4-FFF2-40B4-BE49-F238E27FC236}">
                  <a16:creationId xmlns:a16="http://schemas.microsoft.com/office/drawing/2014/main" id="{D5FB69DA-15EA-4B7A-A8C1-0CC17E719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tr-TR"/>
            </a:p>
          </p:txBody>
        </p:sp>
        <p:sp>
          <p:nvSpPr>
            <p:cNvPr id="37" name="Freeform 33">
              <a:extLst>
                <a:ext uri="{FF2B5EF4-FFF2-40B4-BE49-F238E27FC236}">
                  <a16:creationId xmlns:a16="http://schemas.microsoft.com/office/drawing/2014/main" id="{35D11589-6D08-40A9-BD45-7570C30617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tr-TR"/>
            </a:p>
          </p:txBody>
        </p:sp>
        <p:sp>
          <p:nvSpPr>
            <p:cNvPr id="38" name="Freeform 34">
              <a:extLst>
                <a:ext uri="{FF2B5EF4-FFF2-40B4-BE49-F238E27FC236}">
                  <a16:creationId xmlns:a16="http://schemas.microsoft.com/office/drawing/2014/main" id="{9BD41F1A-2593-4ECF-A8D1-EEEF2A51F9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tr-TR"/>
            </a:p>
          </p:txBody>
        </p:sp>
        <p:sp>
          <p:nvSpPr>
            <p:cNvPr id="39" name="Freeform 35">
              <a:extLst>
                <a:ext uri="{FF2B5EF4-FFF2-40B4-BE49-F238E27FC236}">
                  <a16:creationId xmlns:a16="http://schemas.microsoft.com/office/drawing/2014/main" id="{127D0C29-A6BA-4571-A4B9-8E3B063BB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tr-TR"/>
            </a:p>
          </p:txBody>
        </p:sp>
        <p:sp>
          <p:nvSpPr>
            <p:cNvPr id="40" name="Freeform 36">
              <a:extLst>
                <a:ext uri="{FF2B5EF4-FFF2-40B4-BE49-F238E27FC236}">
                  <a16:creationId xmlns:a16="http://schemas.microsoft.com/office/drawing/2014/main" id="{FE263E04-8CE6-492B-8054-750BE660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tr-TR"/>
            </a:p>
          </p:txBody>
        </p:sp>
        <p:sp>
          <p:nvSpPr>
            <p:cNvPr id="41" name="Freeform 37">
              <a:extLst>
                <a:ext uri="{FF2B5EF4-FFF2-40B4-BE49-F238E27FC236}">
                  <a16:creationId xmlns:a16="http://schemas.microsoft.com/office/drawing/2014/main" id="{B8A8736B-9FE1-44BA-93AE-DFDCDBA1A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tr-TR"/>
            </a:p>
          </p:txBody>
        </p:sp>
        <p:sp>
          <p:nvSpPr>
            <p:cNvPr id="42" name="Freeform 38">
              <a:extLst>
                <a:ext uri="{FF2B5EF4-FFF2-40B4-BE49-F238E27FC236}">
                  <a16:creationId xmlns:a16="http://schemas.microsoft.com/office/drawing/2014/main" id="{CCAF27F2-5CE1-4905-AA97-37DA7A2B89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tr-TR"/>
            </a:p>
          </p:txBody>
        </p:sp>
      </p:grpSp>
      <p:sp>
        <p:nvSpPr>
          <p:cNvPr id="2" name="Title 1"/>
          <p:cNvSpPr>
            <a:spLocks noGrp="1"/>
          </p:cNvSpPr>
          <p:nvPr>
            <p:ph type="title"/>
          </p:nvPr>
        </p:nvSpPr>
        <p:spPr>
          <a:xfrm>
            <a:off x="4659520" y="624110"/>
            <a:ext cx="6845092" cy="1280890"/>
          </a:xfrm>
        </p:spPr>
        <p:txBody>
          <a:bodyPr vert="horz" lIns="91440" tIns="45720" rIns="91440" bIns="45720" rtlCol="0" anchor="t">
            <a:normAutofit/>
          </a:bodyPr>
          <a:lstStyle/>
          <a:p>
            <a:r>
              <a:rPr lang="en-US" b="1"/>
              <a:t>YEREBATAN SARNICI – BASILICA CISTERN</a:t>
            </a:r>
          </a:p>
        </p:txBody>
      </p:sp>
      <p:sp>
        <p:nvSpPr>
          <p:cNvPr id="44" name="Rectangle 43">
            <a:extLst>
              <a:ext uri="{FF2B5EF4-FFF2-40B4-BE49-F238E27FC236}">
                <a16:creationId xmlns:a16="http://schemas.microsoft.com/office/drawing/2014/main" id="{F89BEA79-46CC-43BB-AE5B-360A20526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46" name="Freeform 11">
            <a:extLst>
              <a:ext uri="{FF2B5EF4-FFF2-40B4-BE49-F238E27FC236}">
                <a16:creationId xmlns:a16="http://schemas.microsoft.com/office/drawing/2014/main" id="{175A2659-4144-4C1E-8878-27313728F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tr-TR"/>
          </a:p>
        </p:txBody>
      </p:sp>
      <p:pic>
        <p:nvPicPr>
          <p:cNvPr id="6" name="Drawing 17" descr="0a4d1439-5972-4430-8648-5365617527b1.jpg"/>
          <p:cNvPicPr/>
          <p:nvPr/>
        </p:nvPicPr>
        <p:blipFill>
          <a:blip r:embed="rId2"/>
          <a:srcRect l="5579" r="13682" b="-1"/>
          <a:stretch/>
        </p:blipFill>
        <p:spPr>
          <a:xfrm>
            <a:off x="20" y="10"/>
            <a:ext cx="2725091" cy="2252958"/>
          </a:xfrm>
          <a:prstGeom prst="rect">
            <a:avLst/>
          </a:prstGeom>
        </p:spPr>
      </p:pic>
      <p:pic>
        <p:nvPicPr>
          <p:cNvPr id="5" name="Drawing 16" descr="d862d77a-40fc-44f5-9bba-90b56cff8bf6.jpg"/>
          <p:cNvPicPr/>
          <p:nvPr/>
        </p:nvPicPr>
        <p:blipFill>
          <a:blip r:embed="rId3"/>
          <a:srcRect l="18613" r="13271" b="2"/>
          <a:stretch/>
        </p:blipFill>
        <p:spPr>
          <a:xfrm>
            <a:off x="-2" y="2283086"/>
            <a:ext cx="2735480" cy="2268027"/>
          </a:xfrm>
          <a:prstGeom prst="rect">
            <a:avLst/>
          </a:prstGeom>
        </p:spPr>
      </p:pic>
      <p:cxnSp>
        <p:nvCxnSpPr>
          <p:cNvPr id="48" name="Straight Connector 47">
            <a:extLst>
              <a:ext uri="{FF2B5EF4-FFF2-40B4-BE49-F238E27FC236}">
                <a16:creationId xmlns:a16="http://schemas.microsoft.com/office/drawing/2014/main" id="{136B8927-2B3F-45D4-9D6E-09821808A4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268027"/>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pic>
        <p:nvPicPr>
          <p:cNvPr id="4" name="Drawing 15" descr="88c9ef5b-ae03-4741-a238-bed003124966.jpg"/>
          <p:cNvPicPr>
            <a:picLocks noGrp="1"/>
          </p:cNvPicPr>
          <p:nvPr>
            <p:ph idx="1"/>
          </p:nvPr>
        </p:nvPicPr>
        <p:blipFill>
          <a:blip r:embed="rId4"/>
          <a:srcRect l="18642" r="1569" b="-1"/>
          <a:stretch/>
        </p:blipFill>
        <p:spPr>
          <a:xfrm>
            <a:off x="3" y="4551114"/>
            <a:ext cx="2717601" cy="2316113"/>
          </a:xfrm>
          <a:prstGeom prst="rect">
            <a:avLst/>
          </a:prstGeom>
        </p:spPr>
      </p:pic>
      <p:cxnSp>
        <p:nvCxnSpPr>
          <p:cNvPr id="50" name="Straight Connector 49">
            <a:extLst>
              <a:ext uri="{FF2B5EF4-FFF2-40B4-BE49-F238E27FC236}">
                <a16:creationId xmlns:a16="http://schemas.microsoft.com/office/drawing/2014/main" id="{C2259EEE-A6C4-4945-8348-AE072983B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51114"/>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656667" y="2133600"/>
            <a:ext cx="6847944" cy="3777622"/>
          </a:xfrm>
          <a:prstGeom prst="rect">
            <a:avLst/>
          </a:prstGeom>
        </p:spPr>
        <p:txBody>
          <a:bodyPr vert="horz" lIns="91440" tIns="45720" rIns="91440" bIns="45720" rtlCol="0">
            <a:normAutofit/>
          </a:bodyPr>
          <a:lstStyle/>
          <a:p>
            <a:pPr marL="171450" indent="-171450">
              <a:lnSpc>
                <a:spcPct val="90000"/>
              </a:lnSpc>
              <a:spcBef>
                <a:spcPts val="1000"/>
              </a:spcBef>
              <a:buClr>
                <a:schemeClr val="accent1"/>
              </a:buClr>
              <a:buFont typeface="Wingdings 3" charset="2"/>
              <a:buChar char=""/>
            </a:pPr>
            <a:r>
              <a:rPr lang="en-US" sz="1700" b="1">
                <a:solidFill>
                  <a:schemeClr val="tx1">
                    <a:lumMod val="75000"/>
                    <a:lumOff val="25000"/>
                  </a:schemeClr>
                </a:solidFill>
              </a:rPr>
              <a:t>İstanbul’daki en büyük kapalı sarnıçtır. Ayasofya binasının batısındaki küçük binadan girilir. Sütun ormanı görünümündeki mekanın tavanı tuğla örülü, çapraz tonozludur. Zamanında civardaki bir bazilikadan dolayı bu isimle anılmıştır.</a:t>
            </a:r>
            <a:r>
              <a:rPr lang="en-US" sz="1700">
                <a:solidFill>
                  <a:schemeClr val="tx1">
                    <a:lumMod val="75000"/>
                    <a:lumOff val="25000"/>
                  </a:schemeClr>
                </a:solidFill>
              </a:rPr>
              <a:t> </a:t>
            </a:r>
            <a:r>
              <a:rPr lang="en-US" sz="1700" b="1">
                <a:solidFill>
                  <a:schemeClr val="tx1">
                    <a:lumMod val="75000"/>
                    <a:lumOff val="25000"/>
                  </a:schemeClr>
                </a:solidFill>
              </a:rPr>
              <a:t>Yerebatan Sarnıcı; yaklaşık 10.000 m2 alanı kaplayan; uzunluğu 140 metre, genişliği 70 metre olan dikdörtgen biçimli devasa bir yapıdır.</a:t>
            </a:r>
          </a:p>
          <a:p>
            <a:pPr marL="171450" indent="-171450">
              <a:lnSpc>
                <a:spcPct val="90000"/>
              </a:lnSpc>
              <a:spcBef>
                <a:spcPts val="1000"/>
              </a:spcBef>
              <a:buClr>
                <a:schemeClr val="accent1"/>
              </a:buClr>
              <a:buFont typeface="Wingdings 3" charset="2"/>
              <a:buChar char=""/>
            </a:pPr>
            <a:endParaRPr lang="en-US" sz="1700">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r>
              <a:rPr lang="en-US" sz="1700" b="1">
                <a:solidFill>
                  <a:schemeClr val="tx1">
                    <a:lumMod val="75000"/>
                    <a:lumOff val="25000"/>
                  </a:schemeClr>
                </a:solidFill>
              </a:rPr>
              <a:t>It is the largest covered cistern in Istanbul. It can be entered from the small building to the west of the Hagia Sophia. The ceiling of the space, which resembles a forest of columns, is constructed with brick and has cross vaults. It was named this way due to a nearby basilica in its time. The Basilica Cistern is a huge rectangular structure with a length of 140 meters and a width of 70 meters, covering an area of approximately 10,000 m2.</a:t>
            </a:r>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048864" y="47120"/>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085855"/>
      </p:ext>
    </p:extLst>
  </p:cSld>
  <p:clrMapOvr>
    <a:masterClrMapping/>
  </p:clrMapOvr>
  <mc:AlternateContent xmlns:mc="http://schemas.openxmlformats.org/markup-compatibility/2006" xmlns:p14="http://schemas.microsoft.com/office/powerpoint/2010/main">
    <mc:Choice Requires="p14">
      <p:transition p14:dur="0" advTm="11687"/>
    </mc:Choice>
    <mc:Fallback xmlns="">
      <p:transition advTm="1168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67D2132-90B3-413F-897F-473BEF0E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7" name="Group 16">
            <a:extLst>
              <a:ext uri="{FF2B5EF4-FFF2-40B4-BE49-F238E27FC236}">
                <a16:creationId xmlns:a16="http://schemas.microsoft.com/office/drawing/2014/main" id="{74460720-66DC-4234-912F-937B6FDB87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03450" y="228600"/>
            <a:ext cx="2851523" cy="6638625"/>
            <a:chOff x="2487613" y="285750"/>
            <a:chExt cx="2428875" cy="5654676"/>
          </a:xfrm>
        </p:grpSpPr>
        <p:sp>
          <p:nvSpPr>
            <p:cNvPr id="18" name="Freeform 11">
              <a:extLst>
                <a:ext uri="{FF2B5EF4-FFF2-40B4-BE49-F238E27FC236}">
                  <a16:creationId xmlns:a16="http://schemas.microsoft.com/office/drawing/2014/main" id="{C4A88BE6-B5A4-499E-98EB-107227BE6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tr-TR"/>
            </a:p>
          </p:txBody>
        </p:sp>
        <p:sp>
          <p:nvSpPr>
            <p:cNvPr id="19" name="Freeform 12">
              <a:extLst>
                <a:ext uri="{FF2B5EF4-FFF2-40B4-BE49-F238E27FC236}">
                  <a16:creationId xmlns:a16="http://schemas.microsoft.com/office/drawing/2014/main" id="{19B837A7-4D48-4393-8A43-A10CB8CCF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tr-TR"/>
            </a:p>
          </p:txBody>
        </p:sp>
        <p:sp>
          <p:nvSpPr>
            <p:cNvPr id="20" name="Freeform 13">
              <a:extLst>
                <a:ext uri="{FF2B5EF4-FFF2-40B4-BE49-F238E27FC236}">
                  <a16:creationId xmlns:a16="http://schemas.microsoft.com/office/drawing/2014/main" id="{6B6E76C6-E75F-496A-AFCF-915BD84C5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tr-TR"/>
            </a:p>
          </p:txBody>
        </p:sp>
        <p:sp>
          <p:nvSpPr>
            <p:cNvPr id="21" name="Freeform 14">
              <a:extLst>
                <a:ext uri="{FF2B5EF4-FFF2-40B4-BE49-F238E27FC236}">
                  <a16:creationId xmlns:a16="http://schemas.microsoft.com/office/drawing/2014/main" id="{E0EE5DC6-334C-4AD9-8208-AF34D0BA5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tr-TR"/>
            </a:p>
          </p:txBody>
        </p:sp>
        <p:sp>
          <p:nvSpPr>
            <p:cNvPr id="22" name="Freeform 15">
              <a:extLst>
                <a:ext uri="{FF2B5EF4-FFF2-40B4-BE49-F238E27FC236}">
                  <a16:creationId xmlns:a16="http://schemas.microsoft.com/office/drawing/2014/main" id="{04DAFE7F-972B-4CD7-A330-F5C48C1BE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tr-TR"/>
            </a:p>
          </p:txBody>
        </p:sp>
        <p:sp>
          <p:nvSpPr>
            <p:cNvPr id="23" name="Freeform 16">
              <a:extLst>
                <a:ext uri="{FF2B5EF4-FFF2-40B4-BE49-F238E27FC236}">
                  <a16:creationId xmlns:a16="http://schemas.microsoft.com/office/drawing/2014/main" id="{B0B1B88F-EEB4-4B36-A880-8E99E4149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tr-TR"/>
            </a:p>
          </p:txBody>
        </p:sp>
        <p:sp>
          <p:nvSpPr>
            <p:cNvPr id="24" name="Freeform 17">
              <a:extLst>
                <a:ext uri="{FF2B5EF4-FFF2-40B4-BE49-F238E27FC236}">
                  <a16:creationId xmlns:a16="http://schemas.microsoft.com/office/drawing/2014/main" id="{7819C65F-DFE8-4983-AD05-4469DAD7D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tr-TR"/>
            </a:p>
          </p:txBody>
        </p:sp>
        <p:sp>
          <p:nvSpPr>
            <p:cNvPr id="25" name="Freeform 18">
              <a:extLst>
                <a:ext uri="{FF2B5EF4-FFF2-40B4-BE49-F238E27FC236}">
                  <a16:creationId xmlns:a16="http://schemas.microsoft.com/office/drawing/2014/main" id="{A5D8FC94-2A52-411C-A5A4-D49C6D68D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tr-TR"/>
            </a:p>
          </p:txBody>
        </p:sp>
        <p:sp>
          <p:nvSpPr>
            <p:cNvPr id="26" name="Freeform 19">
              <a:extLst>
                <a:ext uri="{FF2B5EF4-FFF2-40B4-BE49-F238E27FC236}">
                  <a16:creationId xmlns:a16="http://schemas.microsoft.com/office/drawing/2014/main" id="{89FFCABD-9508-45D5-B3BB-36762A9A0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tr-TR"/>
            </a:p>
          </p:txBody>
        </p:sp>
        <p:sp>
          <p:nvSpPr>
            <p:cNvPr id="27" name="Freeform 20">
              <a:extLst>
                <a:ext uri="{FF2B5EF4-FFF2-40B4-BE49-F238E27FC236}">
                  <a16:creationId xmlns:a16="http://schemas.microsoft.com/office/drawing/2014/main" id="{6105C770-5740-4BBE-B06B-85A2D57DA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tr-TR"/>
            </a:p>
          </p:txBody>
        </p:sp>
        <p:sp>
          <p:nvSpPr>
            <p:cNvPr id="28" name="Freeform 21">
              <a:extLst>
                <a:ext uri="{FF2B5EF4-FFF2-40B4-BE49-F238E27FC236}">
                  <a16:creationId xmlns:a16="http://schemas.microsoft.com/office/drawing/2014/main" id="{4B43C6F7-D9BA-4DC1-B8D8-5EAD633C91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tr-TR"/>
            </a:p>
          </p:txBody>
        </p:sp>
        <p:sp>
          <p:nvSpPr>
            <p:cNvPr id="29" name="Freeform 22">
              <a:extLst>
                <a:ext uri="{FF2B5EF4-FFF2-40B4-BE49-F238E27FC236}">
                  <a16:creationId xmlns:a16="http://schemas.microsoft.com/office/drawing/2014/main" id="{3876E60C-4CD7-481B-B5AA-AA4D49B3E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tr-TR"/>
            </a:p>
          </p:txBody>
        </p:sp>
      </p:grpSp>
      <p:grpSp>
        <p:nvGrpSpPr>
          <p:cNvPr id="31" name="Group 30">
            <a:extLst>
              <a:ext uri="{FF2B5EF4-FFF2-40B4-BE49-F238E27FC236}">
                <a16:creationId xmlns:a16="http://schemas.microsoft.com/office/drawing/2014/main" id="{CA97D299-8731-402D-984F-517FCAC32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30665" y="-786"/>
            <a:ext cx="2356675" cy="6854040"/>
            <a:chOff x="6627813" y="194833"/>
            <a:chExt cx="1952625" cy="5678918"/>
          </a:xfrm>
        </p:grpSpPr>
        <p:sp>
          <p:nvSpPr>
            <p:cNvPr id="32" name="Freeform 27">
              <a:extLst>
                <a:ext uri="{FF2B5EF4-FFF2-40B4-BE49-F238E27FC236}">
                  <a16:creationId xmlns:a16="http://schemas.microsoft.com/office/drawing/2014/main" id="{D775DAB2-C7D4-471E-9FA3-9D4D2A818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tr-TR"/>
            </a:p>
          </p:txBody>
        </p:sp>
        <p:sp>
          <p:nvSpPr>
            <p:cNvPr id="33" name="Freeform 28">
              <a:extLst>
                <a:ext uri="{FF2B5EF4-FFF2-40B4-BE49-F238E27FC236}">
                  <a16:creationId xmlns:a16="http://schemas.microsoft.com/office/drawing/2014/main" id="{4A9E67DE-26CC-4E04-B898-CC2AF716F4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tr-TR"/>
            </a:p>
          </p:txBody>
        </p:sp>
        <p:sp>
          <p:nvSpPr>
            <p:cNvPr id="34" name="Freeform 29">
              <a:extLst>
                <a:ext uri="{FF2B5EF4-FFF2-40B4-BE49-F238E27FC236}">
                  <a16:creationId xmlns:a16="http://schemas.microsoft.com/office/drawing/2014/main" id="{B6C5A859-3F59-4BE1-B8F9-9F17C4138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tr-TR"/>
            </a:p>
          </p:txBody>
        </p:sp>
        <p:sp>
          <p:nvSpPr>
            <p:cNvPr id="35" name="Freeform 30">
              <a:extLst>
                <a:ext uri="{FF2B5EF4-FFF2-40B4-BE49-F238E27FC236}">
                  <a16:creationId xmlns:a16="http://schemas.microsoft.com/office/drawing/2014/main" id="{70F23C6F-8DC0-4347-AE98-33C019D3AD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tr-TR"/>
            </a:p>
          </p:txBody>
        </p:sp>
        <p:sp>
          <p:nvSpPr>
            <p:cNvPr id="36" name="Freeform 31">
              <a:extLst>
                <a:ext uri="{FF2B5EF4-FFF2-40B4-BE49-F238E27FC236}">
                  <a16:creationId xmlns:a16="http://schemas.microsoft.com/office/drawing/2014/main" id="{56B3A07F-E0ED-4BF9-B848-9E0D9A6EA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tr-TR"/>
            </a:p>
          </p:txBody>
        </p:sp>
        <p:sp>
          <p:nvSpPr>
            <p:cNvPr id="37" name="Freeform 32">
              <a:extLst>
                <a:ext uri="{FF2B5EF4-FFF2-40B4-BE49-F238E27FC236}">
                  <a16:creationId xmlns:a16="http://schemas.microsoft.com/office/drawing/2014/main" id="{D5FB69DA-15EA-4B7A-A8C1-0CC17E719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tr-TR"/>
            </a:p>
          </p:txBody>
        </p:sp>
        <p:sp>
          <p:nvSpPr>
            <p:cNvPr id="38" name="Freeform 33">
              <a:extLst>
                <a:ext uri="{FF2B5EF4-FFF2-40B4-BE49-F238E27FC236}">
                  <a16:creationId xmlns:a16="http://schemas.microsoft.com/office/drawing/2014/main" id="{35D11589-6D08-40A9-BD45-7570C30617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tr-TR"/>
            </a:p>
          </p:txBody>
        </p:sp>
        <p:sp>
          <p:nvSpPr>
            <p:cNvPr id="39" name="Freeform 34">
              <a:extLst>
                <a:ext uri="{FF2B5EF4-FFF2-40B4-BE49-F238E27FC236}">
                  <a16:creationId xmlns:a16="http://schemas.microsoft.com/office/drawing/2014/main" id="{9BD41F1A-2593-4ECF-A8D1-EEEF2A51F9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tr-TR"/>
            </a:p>
          </p:txBody>
        </p:sp>
        <p:sp>
          <p:nvSpPr>
            <p:cNvPr id="40" name="Freeform 35">
              <a:extLst>
                <a:ext uri="{FF2B5EF4-FFF2-40B4-BE49-F238E27FC236}">
                  <a16:creationId xmlns:a16="http://schemas.microsoft.com/office/drawing/2014/main" id="{127D0C29-A6BA-4571-A4B9-8E3B063BB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tr-TR"/>
            </a:p>
          </p:txBody>
        </p:sp>
        <p:sp>
          <p:nvSpPr>
            <p:cNvPr id="41" name="Freeform 36">
              <a:extLst>
                <a:ext uri="{FF2B5EF4-FFF2-40B4-BE49-F238E27FC236}">
                  <a16:creationId xmlns:a16="http://schemas.microsoft.com/office/drawing/2014/main" id="{FE263E04-8CE6-492B-8054-750BE660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tr-TR"/>
            </a:p>
          </p:txBody>
        </p:sp>
        <p:sp>
          <p:nvSpPr>
            <p:cNvPr id="42" name="Freeform 37">
              <a:extLst>
                <a:ext uri="{FF2B5EF4-FFF2-40B4-BE49-F238E27FC236}">
                  <a16:creationId xmlns:a16="http://schemas.microsoft.com/office/drawing/2014/main" id="{B8A8736B-9FE1-44BA-93AE-DFDCDBA1A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tr-TR"/>
            </a:p>
          </p:txBody>
        </p:sp>
        <p:sp>
          <p:nvSpPr>
            <p:cNvPr id="43" name="Freeform 38">
              <a:extLst>
                <a:ext uri="{FF2B5EF4-FFF2-40B4-BE49-F238E27FC236}">
                  <a16:creationId xmlns:a16="http://schemas.microsoft.com/office/drawing/2014/main" id="{CCAF27F2-5CE1-4905-AA97-37DA7A2B89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tr-TR"/>
            </a:p>
          </p:txBody>
        </p:sp>
      </p:grpSp>
      <p:sp>
        <p:nvSpPr>
          <p:cNvPr id="2" name="Title 1"/>
          <p:cNvSpPr>
            <a:spLocks noGrp="1"/>
          </p:cNvSpPr>
          <p:nvPr>
            <p:ph type="title"/>
          </p:nvPr>
        </p:nvSpPr>
        <p:spPr>
          <a:xfrm>
            <a:off x="4659520" y="624110"/>
            <a:ext cx="6845092" cy="1280890"/>
          </a:xfrm>
        </p:spPr>
        <p:txBody>
          <a:bodyPr vert="horz" lIns="91440" tIns="45720" rIns="91440" bIns="45720" rtlCol="0" anchor="t">
            <a:normAutofit/>
          </a:bodyPr>
          <a:lstStyle/>
          <a:p>
            <a:r>
              <a:rPr lang="en-US" b="1"/>
              <a:t>KAPALI ÇARŞI – GRAND BAZAAR</a:t>
            </a:r>
          </a:p>
        </p:txBody>
      </p:sp>
      <p:sp>
        <p:nvSpPr>
          <p:cNvPr id="45" name="Rectangle 44">
            <a:extLst>
              <a:ext uri="{FF2B5EF4-FFF2-40B4-BE49-F238E27FC236}">
                <a16:creationId xmlns:a16="http://schemas.microsoft.com/office/drawing/2014/main" id="{F89BEA79-46CC-43BB-AE5B-360A20526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47" name="Freeform 11">
            <a:extLst>
              <a:ext uri="{FF2B5EF4-FFF2-40B4-BE49-F238E27FC236}">
                <a16:creationId xmlns:a16="http://schemas.microsoft.com/office/drawing/2014/main" id="{175A2659-4144-4C1E-8878-27313728F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tr-TR"/>
          </a:p>
        </p:txBody>
      </p:sp>
      <p:pic>
        <p:nvPicPr>
          <p:cNvPr id="4" name="Drawing 18" descr="d6153adc-d681-4c36-adbc-842b937677f1.jpg"/>
          <p:cNvPicPr>
            <a:picLocks noGrp="1"/>
          </p:cNvPicPr>
          <p:nvPr>
            <p:ph idx="1"/>
          </p:nvPr>
        </p:nvPicPr>
        <p:blipFill>
          <a:blip r:embed="rId2"/>
          <a:srcRect l="8980" r="1" b="1"/>
          <a:stretch/>
        </p:blipFill>
        <p:spPr>
          <a:xfrm>
            <a:off x="20" y="10"/>
            <a:ext cx="2725091" cy="2252958"/>
          </a:xfrm>
          <a:prstGeom prst="rect">
            <a:avLst/>
          </a:prstGeom>
        </p:spPr>
      </p:pic>
      <p:pic>
        <p:nvPicPr>
          <p:cNvPr id="6" name="Drawing 20" descr="8bbb355f-084f-4845-9850-007151632763.jpg"/>
          <p:cNvPicPr/>
          <p:nvPr/>
        </p:nvPicPr>
        <p:blipFill>
          <a:blip r:embed="rId3"/>
          <a:srcRect l="17945" r="14211" b="-1"/>
          <a:stretch/>
        </p:blipFill>
        <p:spPr>
          <a:xfrm>
            <a:off x="-2" y="2283086"/>
            <a:ext cx="2735480" cy="2268027"/>
          </a:xfrm>
          <a:prstGeom prst="rect">
            <a:avLst/>
          </a:prstGeom>
        </p:spPr>
      </p:pic>
      <p:cxnSp>
        <p:nvCxnSpPr>
          <p:cNvPr id="49" name="Straight Connector 48">
            <a:extLst>
              <a:ext uri="{FF2B5EF4-FFF2-40B4-BE49-F238E27FC236}">
                <a16:creationId xmlns:a16="http://schemas.microsoft.com/office/drawing/2014/main" id="{136B8927-2B3F-45D4-9D6E-09821808A4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268027"/>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pic>
        <p:nvPicPr>
          <p:cNvPr id="5" name="Drawing 19" descr="49b6ce04-91d2-4832-91f0-e7e687758895.jpg"/>
          <p:cNvPicPr/>
          <p:nvPr/>
        </p:nvPicPr>
        <p:blipFill>
          <a:blip r:embed="rId4"/>
          <a:srcRect l="9828" r="11854" b="5"/>
          <a:stretch/>
        </p:blipFill>
        <p:spPr>
          <a:xfrm>
            <a:off x="3" y="4551114"/>
            <a:ext cx="2717601" cy="2316113"/>
          </a:xfrm>
          <a:prstGeom prst="rect">
            <a:avLst/>
          </a:prstGeom>
        </p:spPr>
      </p:pic>
      <p:cxnSp>
        <p:nvCxnSpPr>
          <p:cNvPr id="51" name="Straight Connector 50">
            <a:extLst>
              <a:ext uri="{FF2B5EF4-FFF2-40B4-BE49-F238E27FC236}">
                <a16:creationId xmlns:a16="http://schemas.microsoft.com/office/drawing/2014/main" id="{C2259EEE-A6C4-4945-8348-AE072983B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51114"/>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656667" y="2133600"/>
            <a:ext cx="6847944" cy="3777622"/>
          </a:xfrm>
          <a:prstGeom prst="rect">
            <a:avLst/>
          </a:prstGeom>
        </p:spPr>
        <p:txBody>
          <a:bodyPr vert="horz" lIns="91440" tIns="45720" rIns="91440" bIns="45720" rtlCol="0">
            <a:normAutofit/>
          </a:bodyPr>
          <a:lstStyle/>
          <a:p>
            <a:pPr marL="171450" indent="-171450">
              <a:lnSpc>
                <a:spcPct val="90000"/>
              </a:lnSpc>
              <a:spcBef>
                <a:spcPts val="1000"/>
              </a:spcBef>
              <a:buClr>
                <a:schemeClr val="accent1"/>
              </a:buClr>
              <a:buFont typeface="Wingdings 3" charset="2"/>
              <a:buChar char=""/>
            </a:pPr>
            <a:r>
              <a:rPr lang="en-US" sz="1100" b="1">
                <a:solidFill>
                  <a:schemeClr val="tx1">
                    <a:lumMod val="75000"/>
                    <a:lumOff val="25000"/>
                  </a:schemeClr>
                </a:solidFill>
              </a:rPr>
              <a:t>Kapalı Çarşı dünyanın en büyük ve en eski kapalı pazarlarından birisidir. 461 yılında açılan Kapalı Çarşı, takı, seramik, baharat ve halı mağazaları ile ünlüdür. Çarşıda duraklarına çoğu deri mont, altın takı ve benzeri için özel alanlar ile, malların türüne göre gruplandırılmıştır. Çarşı Fatih Sultan Mehmed emri ile 1455 ve 1461 yılları arasında inşa edilmiştir ilki iki bedesten (kubbeli yığma yapıların depolama ve güvenli tutmak için inşa edilmiş), içerir. Çarşı büyük ölçüde Sultan Kanuni Sultan Süleyman döneminde, 16. yüzyılda genişletildi ve 1894 yılında bir deprem sonrasında büyük bir onarımdan geçmiş oldu. Dev ölçülü bir labirent gibi, 30.700 metrekarede 66 kadar sokağı, 4.000 kadar dükkânı ile Kapalıçarşı, İstanbul'un görülmesi gereken, benzersiz bir merkezidir.</a:t>
            </a:r>
          </a:p>
          <a:p>
            <a:pPr>
              <a:lnSpc>
                <a:spcPct val="90000"/>
              </a:lnSpc>
              <a:spcBef>
                <a:spcPts val="1000"/>
              </a:spcBef>
              <a:buClr>
                <a:schemeClr val="accent1"/>
              </a:buClr>
              <a:buFont typeface="Wingdings 3" charset="2"/>
              <a:buChar char=""/>
            </a:pPr>
            <a:endParaRPr lang="en-US" sz="1100" b="1">
              <a:solidFill>
                <a:schemeClr val="tx1">
                  <a:lumMod val="75000"/>
                  <a:lumOff val="25000"/>
                </a:schemeClr>
              </a:solidFill>
            </a:endParaRPr>
          </a:p>
          <a:p>
            <a:pPr marL="171450" indent="-171450">
              <a:lnSpc>
                <a:spcPct val="90000"/>
              </a:lnSpc>
              <a:spcBef>
                <a:spcPts val="1000"/>
              </a:spcBef>
              <a:buClr>
                <a:schemeClr val="accent1"/>
              </a:buClr>
              <a:buFont typeface="Wingdings 3" charset="2"/>
              <a:buChar char=""/>
            </a:pPr>
            <a:r>
              <a:rPr lang="en-US" sz="1100" b="1">
                <a:solidFill>
                  <a:schemeClr val="tx1">
                    <a:lumMod val="75000"/>
                    <a:lumOff val="25000"/>
                  </a:schemeClr>
                </a:solidFill>
              </a:rPr>
              <a:t>The Grand Bazaar is one of the world's largest and oldest covered markets. Established in the year 1461, the Grand Bazaar is renowned for its jewelry, ceramics, spices, and carpet stores. Within the market, there are designated areas for various types of goods, often specializing in leather jackets, gold jewelry, and more. The Bazaar was initially constructed under the orders of Sultan Mehmed the Conqueror between 1455 and 1461, and it originally consisted of two bedestens (vaulted, enclosed structures used for storage and security). It was significantly expanded during the reign of Sultan Suleiman the Magnificent in the 16th century and underwent extensive restoration after a major earthquake in 1894. Like a giant labyrinth, the Grand Bazaar, with its 66 streets and 4,000 shops on 30,700 square meters, is a must-see and unique center of Istanbul.</a:t>
            </a:r>
          </a:p>
        </p:txBody>
      </p:sp>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048864" y="47120"/>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801601"/>
      </p:ext>
    </p:extLst>
  </p:cSld>
  <p:clrMapOvr>
    <a:masterClrMapping/>
  </p:clrMapOvr>
  <mc:AlternateContent xmlns:mc="http://schemas.openxmlformats.org/markup-compatibility/2006" xmlns:p14="http://schemas.microsoft.com/office/powerpoint/2010/main">
    <mc:Choice Requires="p14">
      <p:transition p14:dur="0" advTm="12192"/>
    </mc:Choice>
    <mc:Fallback xmlns="">
      <p:transition advTm="1219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7670" y="624110"/>
            <a:ext cx="4097302" cy="1280890"/>
          </a:xfrm>
        </p:spPr>
        <p:txBody>
          <a:bodyPr vert="horz" lIns="91440" tIns="45720" rIns="91440" bIns="45720" rtlCol="0" anchor="t">
            <a:normAutofit/>
          </a:bodyPr>
          <a:lstStyle/>
          <a:p>
            <a:r>
              <a:rPr lang="en-US" sz="3200" b="1"/>
              <a:t>TOPKAPI SARAYI – TOPKAPI PALACE</a:t>
            </a:r>
          </a:p>
        </p:txBody>
      </p:sp>
      <p:sp>
        <p:nvSpPr>
          <p:cNvPr id="7" name="Rectangle 6"/>
          <p:cNvSpPr/>
          <p:nvPr/>
        </p:nvSpPr>
        <p:spPr>
          <a:xfrm>
            <a:off x="1683956" y="2133600"/>
            <a:ext cx="4097302" cy="3777622"/>
          </a:xfrm>
          <a:prstGeom prst="rect">
            <a:avLst/>
          </a:prstGeom>
        </p:spPr>
        <p:txBody>
          <a:bodyPr vert="horz" lIns="91440" tIns="45720" rIns="91440" bIns="45720" rtlCol="0">
            <a:normAutofit/>
          </a:bodyPr>
          <a:lstStyle/>
          <a:p>
            <a:pPr marL="171450" indent="-171450">
              <a:lnSpc>
                <a:spcPct val="90000"/>
              </a:lnSpc>
              <a:spcBef>
                <a:spcPts val="1000"/>
              </a:spcBef>
              <a:buClr>
                <a:schemeClr val="accent1"/>
              </a:buClr>
              <a:buFont typeface="Wingdings 3" charset="2"/>
              <a:buChar char=""/>
            </a:pPr>
            <a:r>
              <a:rPr lang="en-US" sz="1000" b="1"/>
              <a:t>(Osmanlı Türkçesi: طوپقپوسرايى ,( İstanbul Sarayburnu’nda, Osmanlı İmparatorluğu’nun 600 yıllık tarihinin 400 yılı boyunca, devletin idare merkezi olarak kullanılan ve Osmanlı Padişahları’nın yaşadığı saraydır. Bir zamanlar içinde 4.000’e yakın insan yaşamıştır. Topkapı Sarayı Fatih Sultan Mehmed tarafından 1478’de yaptırılmış, Abdülmecit’in Dolmabahçe Sarayı’nı yaptırmasına kadar yaklaşık 380 sene boyunca devletin idare merkezi ve Osmanlı padişahlarının resmi ikametgahı olmuştur. Kuruluş yıllarında yaklaşık 700.000 m²’lik bir alanda yer alan sarayın bugünkü alanı 80.000 m²’dir</a:t>
            </a:r>
          </a:p>
          <a:p>
            <a:pPr marL="171450" indent="-171450">
              <a:lnSpc>
                <a:spcPct val="90000"/>
              </a:lnSpc>
              <a:spcBef>
                <a:spcPts val="1000"/>
              </a:spcBef>
              <a:buClr>
                <a:schemeClr val="accent1"/>
              </a:buClr>
              <a:buFont typeface="Wingdings 3" charset="2"/>
              <a:buChar char=""/>
            </a:pPr>
            <a:endParaRPr lang="en-US" sz="1000" b="1"/>
          </a:p>
          <a:p>
            <a:pPr marL="171450" indent="-171450">
              <a:lnSpc>
                <a:spcPct val="90000"/>
              </a:lnSpc>
              <a:spcBef>
                <a:spcPts val="1000"/>
              </a:spcBef>
              <a:buClr>
                <a:schemeClr val="accent1"/>
              </a:buClr>
              <a:buFont typeface="Wingdings 3" charset="2"/>
              <a:buChar char=""/>
            </a:pPr>
            <a:r>
              <a:rPr lang="en-US" sz="1000" b="1"/>
              <a:t>Topkapi Palace (Osmanlı Turkish: طوپقپوسرايى (is located at Sarayburnu in Istanbul, Turkey. It served as the administrative and residential center of the Ottoman Empire for about 400 years during its 600-year history. At one point, it housed nearly 4,000 people. Topkapi Palace was commissioned by Sultan Mehmed the Conqueror and built in 1478. It remained the administrative center of the Ottoman Empire and the official residence of Ottoman sultans for approximately 380 years, until Sultan Abdülmecid built the Dolmabahçe Palace. While it originally covered an area of approximately 700,000 m²during its early years, today, the palace complex occupies an area of 80,000 m².</a:t>
            </a:r>
          </a:p>
        </p:txBody>
      </p:sp>
      <p:pic>
        <p:nvPicPr>
          <p:cNvPr id="4" name="Drawing 21" descr="f658fc36-e031-4fac-b6b4-6c02fd867c9e.jpg"/>
          <p:cNvPicPr>
            <a:picLocks noGrp="1"/>
          </p:cNvPicPr>
          <p:nvPr>
            <p:ph idx="1"/>
          </p:nvPr>
        </p:nvPicPr>
        <p:blipFill>
          <a:blip r:embed="rId2"/>
          <a:srcRect t="6703" b="9988"/>
          <a:stretch/>
        </p:blipFill>
        <p:spPr>
          <a:xfrm>
            <a:off x="6091918" y="10"/>
            <a:ext cx="6100081" cy="3383267"/>
          </a:xfrm>
          <a:prstGeom prst="rect">
            <a:avLst/>
          </a:prstGeom>
        </p:spPr>
      </p:pic>
      <p:pic>
        <p:nvPicPr>
          <p:cNvPr id="5" name="Drawing 22" descr="b4f56af9-8589-4c04-a1f3-018c4505d470.jpg"/>
          <p:cNvPicPr/>
          <p:nvPr/>
        </p:nvPicPr>
        <p:blipFill>
          <a:blip r:embed="rId3"/>
          <a:srcRect l="20957" r="19991" b="-1"/>
          <a:stretch/>
        </p:blipFill>
        <p:spPr>
          <a:xfrm>
            <a:off x="6091919" y="3474721"/>
            <a:ext cx="3004319" cy="3383280"/>
          </a:xfrm>
          <a:prstGeom prst="rect">
            <a:avLst/>
          </a:prstGeom>
        </p:spPr>
      </p:pic>
      <p:pic>
        <p:nvPicPr>
          <p:cNvPr id="6" name="Drawing 23" descr="e839bc0e-70f4-4c08-b05a-3d85d17c9b5b.jpg"/>
          <p:cNvPicPr/>
          <p:nvPr/>
        </p:nvPicPr>
        <p:blipFill>
          <a:blip r:embed="rId4"/>
          <a:srcRect l="21669" r="26382" b="-3"/>
          <a:stretch/>
        </p:blipFill>
        <p:spPr>
          <a:xfrm>
            <a:off x="9187677" y="3474720"/>
            <a:ext cx="3004322" cy="3383286"/>
          </a:xfrm>
          <a:prstGeom prst="rect">
            <a:avLst/>
          </a:prstGeom>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048864" y="47120"/>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790677"/>
      </p:ext>
    </p:extLst>
  </p:cSld>
  <p:clrMapOvr>
    <a:masterClrMapping/>
  </p:clrMapOvr>
  <mc:AlternateContent xmlns:mc="http://schemas.openxmlformats.org/markup-compatibility/2006" xmlns:p14="http://schemas.microsoft.com/office/powerpoint/2010/main">
    <mc:Choice Requires="p14">
      <p:transition p14:dur="0" advTm="12597"/>
    </mc:Choice>
    <mc:Fallback xmlns="">
      <p:transition advTm="1259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07092"/>
            <a:ext cx="8596668" cy="288324"/>
          </a:xfrm>
        </p:spPr>
        <p:txBody>
          <a:bodyPr>
            <a:normAutofit/>
          </a:bodyPr>
          <a:lstStyle/>
          <a:p>
            <a:r>
              <a:rPr lang="tr-TR" sz="1200" b="1" dirty="0">
                <a:solidFill>
                  <a:schemeClr val="tx1"/>
                </a:solidFill>
                <a:latin typeface="Times New Roman" panose="02020603050405020304" pitchFamily="18" charset="0"/>
                <a:cs typeface="Times New Roman" panose="02020603050405020304" pitchFamily="18" charset="0"/>
              </a:rPr>
              <a:t>.</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07092"/>
            <a:ext cx="5023752" cy="6205218"/>
          </a:xfrm>
        </p:spPr>
      </p:pic>
      <p:sp>
        <p:nvSpPr>
          <p:cNvPr id="3" name="Rectangle 2"/>
          <p:cNvSpPr/>
          <p:nvPr/>
        </p:nvSpPr>
        <p:spPr>
          <a:xfrm rot="10800000" flipV="1">
            <a:off x="6273275" y="2880506"/>
            <a:ext cx="4129253" cy="276999"/>
          </a:xfrm>
          <a:prstGeom prst="rect">
            <a:avLst/>
          </a:prstGeom>
        </p:spPr>
        <p:txBody>
          <a:bodyPr wrap="square">
            <a:spAutoFit/>
          </a:bodyPr>
          <a:lstStyle/>
          <a:p>
            <a:pPr marL="171450" indent="-171450">
              <a:buFont typeface="Wingdings" panose="05000000000000000000" pitchFamily="2" charset="2"/>
              <a:buChar char="Ø"/>
            </a:pPr>
            <a:r>
              <a:rPr lang="tr-TR" sz="1200" b="1" dirty="0">
                <a:solidFill>
                  <a:srgbClr val="202122"/>
                </a:solidFill>
                <a:latin typeface="Times New Roman" panose="02020603050405020304" pitchFamily="18" charset="0"/>
                <a:cs typeface="Times New Roman" panose="02020603050405020304" pitchFamily="18" charset="0"/>
              </a:rPr>
              <a:t>Ana sergi binası 3 katlı olup, 1500 m² lik alana sahiptir.</a:t>
            </a:r>
            <a:endParaRPr lang="tr-TR" sz="1200" b="1" dirty="0">
              <a:latin typeface="Times New Roman" panose="02020603050405020304" pitchFamily="18" charset="0"/>
              <a:cs typeface="Times New Roman" panose="02020603050405020304" pitchFamily="18" charset="0"/>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48864" y="47120"/>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865842"/>
      </p:ext>
    </p:extLst>
  </p:cSld>
  <p:clrMapOvr>
    <a:masterClrMapping/>
  </p:clrMapOvr>
  <mc:AlternateContent xmlns:mc="http://schemas.openxmlformats.org/markup-compatibility/2006" xmlns:p14="http://schemas.microsoft.com/office/powerpoint/2010/main">
    <mc:Choice Requires="p14">
      <p:transition p14:dur="0" advTm="14159"/>
    </mc:Choice>
    <mc:Fallback xmlns="">
      <p:transition advTm="1415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836FBEAD-66E2-CCC3-A922-8A3198C87CA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 name="Group 13">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5"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tr-TR"/>
            </a:p>
          </p:txBody>
        </p:sp>
        <p:sp>
          <p:nvSpPr>
            <p:cNvPr id="16"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tr-TR"/>
            </a:p>
          </p:txBody>
        </p:sp>
        <p:sp>
          <p:nvSpPr>
            <p:cNvPr id="17"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tr-TR"/>
            </a:p>
          </p:txBody>
        </p:sp>
        <p:sp>
          <p:nvSpPr>
            <p:cNvPr id="18"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tr-TR"/>
            </a:p>
          </p:txBody>
        </p:sp>
        <p:sp>
          <p:nvSpPr>
            <p:cNvPr id="19"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tr-TR"/>
            </a:p>
          </p:txBody>
        </p:sp>
        <p:sp>
          <p:nvSpPr>
            <p:cNvPr id="20"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tr-TR"/>
            </a:p>
          </p:txBody>
        </p:sp>
        <p:sp>
          <p:nvSpPr>
            <p:cNvPr id="21"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tr-TR"/>
            </a:p>
          </p:txBody>
        </p:sp>
        <p:sp>
          <p:nvSpPr>
            <p:cNvPr id="22"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tr-TR"/>
            </a:p>
          </p:txBody>
        </p:sp>
        <p:sp>
          <p:nvSpPr>
            <p:cNvPr id="23"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tr-TR"/>
            </a:p>
          </p:txBody>
        </p:sp>
        <p:sp>
          <p:nvSpPr>
            <p:cNvPr id="24"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tr-TR"/>
            </a:p>
          </p:txBody>
        </p:sp>
        <p:sp>
          <p:nvSpPr>
            <p:cNvPr id="25"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tr-TR"/>
            </a:p>
          </p:txBody>
        </p:sp>
        <p:sp>
          <p:nvSpPr>
            <p:cNvPr id="26"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tr-TR"/>
            </a:p>
          </p:txBody>
        </p:sp>
      </p:grpSp>
      <p:grpSp>
        <p:nvGrpSpPr>
          <p:cNvPr id="28" name="Group 27">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9"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tr-TR"/>
            </a:p>
          </p:txBody>
        </p:sp>
        <p:sp>
          <p:nvSpPr>
            <p:cNvPr id="30"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tr-TR"/>
            </a:p>
          </p:txBody>
        </p:sp>
        <p:sp>
          <p:nvSpPr>
            <p:cNvPr id="31"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tr-TR"/>
            </a:p>
          </p:txBody>
        </p:sp>
        <p:sp>
          <p:nvSpPr>
            <p:cNvPr id="32"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tr-TR"/>
            </a:p>
          </p:txBody>
        </p:sp>
        <p:sp>
          <p:nvSpPr>
            <p:cNvPr id="33"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tr-TR"/>
            </a:p>
          </p:txBody>
        </p:sp>
        <p:sp>
          <p:nvSpPr>
            <p:cNvPr id="34"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tr-TR"/>
            </a:p>
          </p:txBody>
        </p:sp>
        <p:sp>
          <p:nvSpPr>
            <p:cNvPr id="35"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tr-TR"/>
            </a:p>
          </p:txBody>
        </p:sp>
        <p:sp>
          <p:nvSpPr>
            <p:cNvPr id="36"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tr-TR"/>
            </a:p>
          </p:txBody>
        </p:sp>
        <p:sp>
          <p:nvSpPr>
            <p:cNvPr id="37"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tr-TR"/>
            </a:p>
          </p:txBody>
        </p:sp>
        <p:sp>
          <p:nvSpPr>
            <p:cNvPr id="38"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tr-TR"/>
            </a:p>
          </p:txBody>
        </p:sp>
        <p:sp>
          <p:nvSpPr>
            <p:cNvPr id="39"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tr-TR"/>
            </a:p>
          </p:txBody>
        </p:sp>
        <p:sp>
          <p:nvSpPr>
            <p:cNvPr id="40"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tr-TR"/>
            </a:p>
          </p:txBody>
        </p:sp>
      </p:grpSp>
      <p:sp>
        <p:nvSpPr>
          <p:cNvPr id="42" name="Rectangle 41">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44"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tr-TR"/>
          </a:p>
        </p:txBody>
      </p:sp>
      <p:pic>
        <p:nvPicPr>
          <p:cNvPr id="6" name="Resim 5" descr="dış mekan, bina, gökyüzü, bulut içeren bir resim&#10;&#10;Yapay zeka tarafından oluşturulan içerik yanlış olabilir.">
            <a:extLst>
              <a:ext uri="{FF2B5EF4-FFF2-40B4-BE49-F238E27FC236}">
                <a16:creationId xmlns:a16="http://schemas.microsoft.com/office/drawing/2014/main" id="{355EFD0E-D382-ADDF-0B68-6E0C35A94AEC}"/>
              </a:ext>
            </a:extLst>
          </p:cNvPr>
          <p:cNvPicPr>
            <a:picLocks noChangeAspect="1"/>
          </p:cNvPicPr>
          <p:nvPr/>
        </p:nvPicPr>
        <p:blipFill>
          <a:blip r:embed="rId2"/>
          <a:srcRect l="27048" r="27487" b="-2"/>
          <a:stretch/>
        </p:blipFill>
        <p:spPr>
          <a:xfrm>
            <a:off x="-1555" y="1731"/>
            <a:ext cx="4671091" cy="6858000"/>
          </a:xfrm>
          <a:prstGeom prst="rect">
            <a:avLst/>
          </a:prstGeom>
        </p:spPr>
      </p:pic>
      <p:sp>
        <p:nvSpPr>
          <p:cNvPr id="3" name="İçerik Yer Tutucusu 2">
            <a:extLst>
              <a:ext uri="{FF2B5EF4-FFF2-40B4-BE49-F238E27FC236}">
                <a16:creationId xmlns:a16="http://schemas.microsoft.com/office/drawing/2014/main" id="{59C65CCE-345A-C15C-8B84-1420A9BD942A}"/>
              </a:ext>
            </a:extLst>
          </p:cNvPr>
          <p:cNvSpPr>
            <a:spLocks noGrp="1"/>
          </p:cNvSpPr>
          <p:nvPr>
            <p:ph idx="1"/>
          </p:nvPr>
        </p:nvSpPr>
        <p:spPr>
          <a:xfrm>
            <a:off x="5895691" y="1399026"/>
            <a:ext cx="5903960" cy="5022094"/>
          </a:xfrm>
        </p:spPr>
        <p:txBody>
          <a:bodyPr>
            <a:normAutofit fontScale="92500" lnSpcReduction="20000"/>
          </a:bodyPr>
          <a:lstStyle/>
          <a:p>
            <a:pPr marL="0" indent="0" algn="just">
              <a:lnSpc>
                <a:spcPct val="90000"/>
              </a:lnSpc>
              <a:spcAft>
                <a:spcPts val="600"/>
              </a:spcAft>
              <a:buNone/>
            </a:pPr>
            <a:r>
              <a:rPr lang="tr-TR" b="1" i="0" dirty="0">
                <a:effectLst/>
                <a:latin typeface="ProximaNova"/>
              </a:rPr>
              <a:t>Galata Kulesi</a:t>
            </a:r>
          </a:p>
          <a:p>
            <a:pPr algn="just">
              <a:lnSpc>
                <a:spcPct val="90000"/>
              </a:lnSpc>
              <a:spcAft>
                <a:spcPts val="600"/>
              </a:spcAft>
            </a:pPr>
            <a:r>
              <a:rPr lang="tr-TR" b="0" i="0" dirty="0">
                <a:effectLst/>
                <a:latin typeface="ProximaNova"/>
              </a:rPr>
              <a:t>Galata Kulesi (veya </a:t>
            </a:r>
            <a:r>
              <a:rPr lang="tr-TR" b="0" i="0" dirty="0" err="1">
                <a:effectLst/>
                <a:latin typeface="ProximaNova"/>
              </a:rPr>
              <a:t>Christea</a:t>
            </a:r>
            <a:r>
              <a:rPr lang="tr-TR" b="0" i="0" dirty="0">
                <a:effectLst/>
                <a:latin typeface="ProximaNova"/>
              </a:rPr>
              <a:t> </a:t>
            </a:r>
            <a:r>
              <a:rPr lang="tr-TR" b="0" i="0" dirty="0" err="1">
                <a:effectLst/>
                <a:latin typeface="ProximaNova"/>
              </a:rPr>
              <a:t>Turris</a:t>
            </a:r>
            <a:r>
              <a:rPr lang="tr-TR" b="0" i="0" dirty="0">
                <a:effectLst/>
                <a:latin typeface="ProximaNova"/>
              </a:rPr>
              <a:t> (tr: "Mesih'in Kulesi") Türkiye'nin çok popüler bir sembolüdür. Bu güzel kule, Bizans İmparatoru </a:t>
            </a:r>
            <a:r>
              <a:rPr lang="tr-TR" b="0" i="0" dirty="0" err="1">
                <a:effectLst/>
                <a:latin typeface="ProximaNova"/>
              </a:rPr>
              <a:t>Anastasius</a:t>
            </a:r>
            <a:r>
              <a:rPr lang="tr-TR" b="0" i="0" dirty="0">
                <a:effectLst/>
                <a:latin typeface="ProximaNova"/>
              </a:rPr>
              <a:t> tarafından 528 yılına gibi çok eski zamanda inşa edilmiştir. Bodrum katıyla birlikte 11 </a:t>
            </a:r>
            <a:r>
              <a:rPr lang="tr-TR" b="1" i="0" dirty="0">
                <a:effectLst/>
                <a:latin typeface="ProximaNova"/>
              </a:rPr>
              <a:t>kat</a:t>
            </a:r>
            <a:r>
              <a:rPr lang="tr-TR" b="0" i="0" dirty="0">
                <a:effectLst/>
                <a:latin typeface="ProximaNova"/>
              </a:rPr>
              <a:t>lıdır. O zamandan bu yana yaklaşık 10 kez </a:t>
            </a:r>
            <a:r>
              <a:rPr lang="tr-TR" b="1" i="0" dirty="0">
                <a:effectLst/>
                <a:latin typeface="ProximaNova"/>
              </a:rPr>
              <a:t>yenilenmiş</a:t>
            </a:r>
            <a:r>
              <a:rPr lang="tr-TR" b="0" i="0" dirty="0">
                <a:effectLst/>
                <a:latin typeface="ProximaNova"/>
              </a:rPr>
              <a:t>tir. İstanbul'un Galata (Karaköy) </a:t>
            </a:r>
            <a:r>
              <a:rPr lang="tr-TR" b="1" i="0" dirty="0">
                <a:effectLst/>
                <a:latin typeface="ProximaNova"/>
              </a:rPr>
              <a:t>ilçe</a:t>
            </a:r>
            <a:r>
              <a:rPr lang="tr-TR" b="0" i="0" dirty="0">
                <a:effectLst/>
                <a:latin typeface="ProximaNova"/>
              </a:rPr>
              <a:t>sinde yer almaktadır. </a:t>
            </a:r>
            <a:r>
              <a:rPr lang="tr-TR" b="1" i="0" dirty="0">
                <a:effectLst/>
                <a:latin typeface="ProximaNova"/>
              </a:rPr>
              <a:t>Gözlem tepesi</a:t>
            </a:r>
            <a:r>
              <a:rPr lang="tr-TR" b="0" i="0" dirty="0">
                <a:effectLst/>
                <a:latin typeface="ProximaNova"/>
              </a:rPr>
              <a:t> ile birlikte yaklaşık 63 metre uzunluğundadır. İnşaatından bu yana hem turistlerin hem de yerel halkın sembolü ve </a:t>
            </a:r>
            <a:r>
              <a:rPr lang="tr-TR" b="1" i="0" dirty="0">
                <a:effectLst/>
                <a:latin typeface="ProximaNova"/>
              </a:rPr>
              <a:t>gözbebeği </a:t>
            </a:r>
            <a:r>
              <a:rPr lang="tr-TR" b="0" i="0" dirty="0">
                <a:effectLst/>
                <a:latin typeface="ProximaNova"/>
              </a:rPr>
              <a:t>olmuştur. Açılış kapanış saati : 08:30-22:00</a:t>
            </a:r>
          </a:p>
          <a:p>
            <a:pPr marL="0" indent="0" algn="just">
              <a:lnSpc>
                <a:spcPct val="90000"/>
              </a:lnSpc>
              <a:spcAft>
                <a:spcPts val="600"/>
              </a:spcAft>
              <a:buNone/>
            </a:pPr>
            <a:r>
              <a:rPr lang="en-US" b="1" dirty="0">
                <a:latin typeface="ProximaNova"/>
              </a:rPr>
              <a:t>The Galata Tower</a:t>
            </a:r>
          </a:p>
          <a:p>
            <a:pPr algn="just">
              <a:lnSpc>
                <a:spcPct val="90000"/>
              </a:lnSpc>
            </a:pPr>
            <a:r>
              <a:rPr lang="en-US" dirty="0"/>
              <a:t>The Galata Tower (or </a:t>
            </a:r>
            <a:r>
              <a:rPr lang="en-US" dirty="0" err="1"/>
              <a:t>Christea</a:t>
            </a:r>
            <a:r>
              <a:rPr lang="en-US" dirty="0"/>
              <a:t> Turris (</a:t>
            </a:r>
            <a:r>
              <a:rPr lang="en-US" dirty="0" err="1"/>
              <a:t>t"Tower</a:t>
            </a:r>
            <a:r>
              <a:rPr lang="en-US" dirty="0"/>
              <a:t> of Christ") is a </a:t>
            </a:r>
            <a:r>
              <a:rPr lang="en-US" dirty="0" err="1"/>
              <a:t>ver</a:t>
            </a:r>
            <a:r>
              <a:rPr lang="en-US" dirty="0"/>
              <a:t> popular symbol of Turkey. This beautiful tower was built in very old times by the rule of the Byzantine Emperor </a:t>
            </a:r>
            <a:r>
              <a:rPr lang="en-US" dirty="0" err="1"/>
              <a:t>Anastasius</a:t>
            </a:r>
            <a:r>
              <a:rPr lang="en-US" dirty="0"/>
              <a:t>, dating back to the year of 528. It has 11 </a:t>
            </a:r>
            <a:r>
              <a:rPr lang="en-US" dirty="0" err="1"/>
              <a:t>storeys</a:t>
            </a:r>
            <a:r>
              <a:rPr lang="en-US" dirty="0"/>
              <a:t> including the basement.  It has been renovated nearly 10 times ever since.  It is located in Galata (</a:t>
            </a:r>
            <a:r>
              <a:rPr lang="en-US" dirty="0" err="1"/>
              <a:t>Karaköy</a:t>
            </a:r>
            <a:r>
              <a:rPr lang="en-US" dirty="0"/>
              <a:t>) district of Istanbul, Turkey. With an observation top, it is approximately 63 meters. Since its construction, it has been the symbol and such an eye-sight for both tourists and local people. </a:t>
            </a:r>
            <a:r>
              <a:rPr lang="tr-TR" dirty="0"/>
              <a:t>O</a:t>
            </a:r>
            <a:r>
              <a:rPr lang="en-US" dirty="0" err="1"/>
              <a:t>pening</a:t>
            </a:r>
            <a:r>
              <a:rPr lang="en-US" dirty="0"/>
              <a:t> and closing time: 08:30-22:00</a:t>
            </a:r>
            <a:endParaRPr lang="tr-TR" dirty="0"/>
          </a:p>
        </p:txBody>
      </p:sp>
      <p:pic>
        <p:nvPicPr>
          <p:cNvPr id="7" name="Picture 4">
            <a:extLst>
              <a:ext uri="{FF2B5EF4-FFF2-40B4-BE49-F238E27FC236}">
                <a16:creationId xmlns:a16="http://schemas.microsoft.com/office/drawing/2014/main" id="{81679548-4355-9BDB-F35C-51D8F4A56F3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48864" y="47120"/>
            <a:ext cx="2064479" cy="72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048370"/>
      </p:ext>
    </p:extLst>
  </p:cSld>
  <p:clrMapOvr>
    <a:masterClrMapping/>
  </p:clrMapOvr>
  <mc:AlternateContent xmlns:mc="http://schemas.openxmlformats.org/markup-compatibility/2006" xmlns:p14="http://schemas.microsoft.com/office/powerpoint/2010/main">
    <mc:Choice Requires="p14">
      <p:transition p14:dur="0" advTm="12504"/>
    </mc:Choice>
    <mc:Fallback xmlns="">
      <p:transition advTm="12504"/>
    </mc:Fallback>
  </mc:AlternateContent>
</p:sld>
</file>

<file path=ppt/theme/theme1.xml><?xml version="1.0" encoding="utf-8"?>
<a:theme xmlns:a="http://schemas.openxmlformats.org/drawingml/2006/main" name="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themeOverride>
</file>

<file path=docProps/app.xml><?xml version="1.0" encoding="utf-8"?>
<Properties xmlns="http://schemas.openxmlformats.org/officeDocument/2006/extended-properties" xmlns:vt="http://schemas.openxmlformats.org/officeDocument/2006/docPropsVTypes">
  <Template/>
  <TotalTime>3053</TotalTime>
  <Words>5452</Words>
  <Application>Microsoft Office PowerPoint</Application>
  <PresentationFormat>Geniş ekran</PresentationFormat>
  <Paragraphs>270</Paragraphs>
  <Slides>42</Slides>
  <Notes>2</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42</vt:i4>
      </vt:variant>
    </vt:vector>
  </HeadingPairs>
  <TitlesOfParts>
    <vt:vector size="49" baseType="lpstr">
      <vt:lpstr>Arial</vt:lpstr>
      <vt:lpstr>Calibri</vt:lpstr>
      <vt:lpstr>ProximaNova</vt:lpstr>
      <vt:lpstr>Times New Roman</vt:lpstr>
      <vt:lpstr>Wingdings</vt:lpstr>
      <vt:lpstr>Wingdings 3</vt:lpstr>
      <vt:lpstr>Duman</vt:lpstr>
      <vt:lpstr>ISTANBUL ŞEHİR REHBERİ – ISTANBUL CITY GUIDE</vt:lpstr>
      <vt:lpstr>ORTAKÖY CAMİİ – ORTAKOY MOSQUE</vt:lpstr>
      <vt:lpstr>AYASOFYA – HAGIA SOPHIA</vt:lpstr>
      <vt:lpstr>SULTANAHMET CAMİİ   BLUE MOSQUE</vt:lpstr>
      <vt:lpstr>YEREBATAN SARNICI – BASILICA CISTERN</vt:lpstr>
      <vt:lpstr>KAPALI ÇARŞI – GRAND BAZAAR</vt:lpstr>
      <vt:lpstr>TOPKAPI SARAYI – TOPKAPI PALACE</vt:lpstr>
      <vt:lpstr>.</vt:lpstr>
      <vt:lpstr>PowerPoint Sunusu</vt:lpstr>
      <vt:lpstr>FLORYA ATATÜRK ORMANI-FLORYA ATATÜRK FOREST</vt:lpstr>
      <vt:lpstr>GÖZTEPE TABİAT PARKI-GÖZTEPE NATURE PARK</vt:lpstr>
      <vt:lpstr>GÜLHANE PARKI</vt:lpstr>
      <vt:lpstr>MAÇKA DEMOKRASİ PARKI</vt:lpstr>
      <vt:lpstr>TÜRKİYE’ DE KÜLTÜREL MİRASA KONU YERLERDE DAVRANIŞ KURALLARI</vt:lpstr>
      <vt:lpstr>RULES OF CONDUCT AT CULTURAL HERITAGE SITES IN TÜRKİYE</vt:lpstr>
      <vt:lpstr>İSTANBUL ENDEMİK BİTKİ TÜRLERİ ISTANBUL ENDEMIC PLANT SPECIES </vt:lpstr>
      <vt:lpstr>PowerPoint Sunusu</vt:lpstr>
      <vt:lpstr>.</vt:lpstr>
      <vt:lpstr>.</vt:lpstr>
      <vt:lpstr>Biyoçeşitlilik Eylem Planı   Biodiversity Action Plan</vt:lpstr>
      <vt:lpstr>PowerPoint Sunusu</vt:lpstr>
      <vt:lpstr>PowerPoint Sunusu</vt:lpstr>
      <vt:lpstr>PowerPoint Sunusu</vt:lpstr>
      <vt:lpstr>PowerPoint Sunusu</vt:lpstr>
      <vt:lpstr>PowerPoint Sunusu</vt:lpstr>
      <vt:lpstr>PowerPoint Sunusu</vt:lpstr>
      <vt:lpstr>PowerPoint Sunusu</vt:lpstr>
      <vt:lpstr>KÜLTÜREL MİRAS - CULTURAL HERITAGE</vt:lpstr>
      <vt:lpstr>İSTANBUL METRO HARITASI – METRO MAP</vt:lpstr>
      <vt:lpstr>İSTANBUL BİSİKLET HARİTASI - ISTANBUL CYCLING  MAP</vt:lpstr>
      <vt:lpstr>İSPARK BİSİKLET VE SCOOTER</vt:lpstr>
      <vt:lpstr>HAVAALANI ULAŞIM –  AIRPORT TRANSPORTAISON İSTANBUL  AIRPORT</vt:lpstr>
      <vt:lpstr>PowerPoint Sunusu</vt:lpstr>
      <vt:lpstr>HAVAİST DURAKLARI - HAVAIST STOPS </vt:lpstr>
      <vt:lpstr> </vt:lpstr>
      <vt:lpstr>HAVABUS SAATLERİ</vt:lpstr>
      <vt:lpstr>İETT</vt:lpstr>
      <vt:lpstr>İSTANBUL AVLAK HARİTASI</vt:lpstr>
      <vt:lpstr>1 N İ S A N   2 0 2 4  -  3 1 M A R T 2 0 2 5  AV TURİZMİ UYGULAMA  TALİMATI</vt:lpstr>
      <vt:lpstr>.</vt:lpstr>
      <vt:lpstr>.</vt:lpstr>
      <vt:lpstr>İSTANBUL’DA BALIK TUTMA  HAKKINDA BİLGİLER  FORMATION ABOUT FISHING IN ISTANBUL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İstanbul tarihi: İstanbul adı nereden geliyor? İşte tarihçesi…</dc:title>
  <dc:creator>pt_fomanager</dc:creator>
  <cp:lastModifiedBy>Kader BOZKAYA</cp:lastModifiedBy>
  <cp:revision>213</cp:revision>
  <cp:lastPrinted>2024-09-13T07:41:46Z</cp:lastPrinted>
  <dcterms:created xsi:type="dcterms:W3CDTF">2023-11-21T09:57:56Z</dcterms:created>
  <dcterms:modified xsi:type="dcterms:W3CDTF">2025-02-11T12:50:08Z</dcterms:modified>
</cp:coreProperties>
</file>